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notesMasterIdLst>
    <p:notesMasterId r:id="rId52"/>
  </p:notesMasterIdLst>
  <p:sldIdLst>
    <p:sldId id="258" r:id="rId8"/>
    <p:sldId id="259" r:id="rId9"/>
    <p:sldId id="270" r:id="rId10"/>
    <p:sldId id="260" r:id="rId11"/>
    <p:sldId id="268" r:id="rId12"/>
    <p:sldId id="261" r:id="rId13"/>
    <p:sldId id="263" r:id="rId14"/>
    <p:sldId id="262" r:id="rId15"/>
    <p:sldId id="264" r:id="rId16"/>
    <p:sldId id="265" r:id="rId17"/>
    <p:sldId id="266" r:id="rId18"/>
    <p:sldId id="267" r:id="rId19"/>
    <p:sldId id="273" r:id="rId20"/>
    <p:sldId id="301" r:id="rId21"/>
    <p:sldId id="271" r:id="rId22"/>
    <p:sldId id="272" r:id="rId23"/>
    <p:sldId id="269" r:id="rId24"/>
    <p:sldId id="281" r:id="rId25"/>
    <p:sldId id="293" r:id="rId26"/>
    <p:sldId id="274" r:id="rId27"/>
    <p:sldId id="279" r:id="rId28"/>
    <p:sldId id="280" r:id="rId29"/>
    <p:sldId id="277" r:id="rId30"/>
    <p:sldId id="276" r:id="rId31"/>
    <p:sldId id="278" r:id="rId32"/>
    <p:sldId id="275" r:id="rId33"/>
    <p:sldId id="294" r:id="rId34"/>
    <p:sldId id="291" r:id="rId35"/>
    <p:sldId id="282" r:id="rId36"/>
    <p:sldId id="283" r:id="rId37"/>
    <p:sldId id="284" r:id="rId38"/>
    <p:sldId id="285" r:id="rId39"/>
    <p:sldId id="287" r:id="rId40"/>
    <p:sldId id="286" r:id="rId41"/>
    <p:sldId id="288" r:id="rId42"/>
    <p:sldId id="289" r:id="rId43"/>
    <p:sldId id="290" r:id="rId44"/>
    <p:sldId id="302" r:id="rId45"/>
    <p:sldId id="297" r:id="rId46"/>
    <p:sldId id="298" r:id="rId47"/>
    <p:sldId id="299" r:id="rId48"/>
    <p:sldId id="300" r:id="rId49"/>
    <p:sldId id="295" r:id="rId50"/>
    <p:sldId id="296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89238" autoAdjust="0"/>
  </p:normalViewPr>
  <p:slideViewPr>
    <p:cSldViewPr>
      <p:cViewPr varScale="1">
        <p:scale>
          <a:sx n="66" d="100"/>
          <a:sy n="66" d="100"/>
        </p:scale>
        <p:origin x="-72" y="-3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2C666B-4506-43B5-9629-FE7353F22168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01EB27-E434-4353-8AE9-7E5A6173B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798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1EB27-E434-4353-8AE9-7E5A6173B53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0034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1EB27-E434-4353-8AE9-7E5A6173B53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019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1EB27-E434-4353-8AE9-7E5A6173B53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1565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1EB27-E434-4353-8AE9-7E5A6173B53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1565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fontAlgn="base"/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Описание</a:t>
            </a:r>
          </a:p>
          <a:p>
            <a:pPr algn="just" fontAlgn="base"/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          Устройства РПН Huaming CV&amp;SV — типовые устройства регулирования напряжения трансформатора под нагрузкой, выполненные по принципу переключателя нагрузки.</a:t>
            </a:r>
          </a:p>
          <a:p>
            <a:pPr algn="just" fontAlgn="base"/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Конструктивные особенности</a:t>
            </a:r>
          </a:p>
          <a:p>
            <a:pPr lvl="0" algn="just" fontAlgn="base"/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           Функции контактора и избирателя совмещены;</a:t>
            </a:r>
          </a:p>
          <a:p>
            <a:pPr lvl="0" algn="just" fontAlgn="base"/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Моторный привод размещается на стенке бака трансформатора;</a:t>
            </a:r>
          </a:p>
          <a:p>
            <a:pPr lvl="0" algn="just" fontAlgn="base"/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Герметичный масляный бак устройства, изолированный от масла в баке трансформатора.</a:t>
            </a:r>
          </a:p>
          <a:p>
            <a:pPr algn="just" fontAlgn="base"/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Взаимозаменяемость</a:t>
            </a:r>
          </a:p>
          <a:p>
            <a:pPr algn="just" fontAlgn="base"/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          Устройство РПН CV&amp;SV применяется для замены устаревших устройств РПН на трансформаторах малой и средней мощности классов напряжения 35 и 110 </a:t>
            </a:r>
            <a:r>
              <a:rPr lang="ru-RU" sz="1200" dirty="0" err="1" smtClean="0">
                <a:solidFill>
                  <a:schemeClr val="accent1">
                    <a:lumMod val="75000"/>
                  </a:schemeClr>
                </a:solidFill>
              </a:rPr>
              <a:t>кВ.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 Исполнение устройства РПН CV&amp;SV с монтажным фланцем овального типа — лучшее решение для ретрофита трансформаторов и замены устаревших устройств РПН РС3, РС4.</a:t>
            </a:r>
            <a:endParaRPr lang="ru-RU" sz="1200" dirty="0" smtClean="0">
              <a:solidFill>
                <a:srgbClr val="003399"/>
              </a:solidFill>
            </a:endParaRPr>
          </a:p>
          <a:p>
            <a:pPr algn="just" fontAlgn="base"/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Область применения</a:t>
            </a:r>
          </a:p>
          <a:p>
            <a:pPr algn="just" fontAlgn="base"/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          Устройства РПН CV&amp;SV являются самым оптимальным решением для силовых, распределительных и промышленных трансформаторов малой и средней мощности класса напряжения до 110 </a:t>
            </a:r>
            <a:r>
              <a:rPr lang="ru-RU" sz="1200" dirty="0" err="1" smtClean="0">
                <a:solidFill>
                  <a:schemeClr val="accent1">
                    <a:lumMod val="75000"/>
                  </a:schemeClr>
                </a:solidFill>
              </a:rPr>
              <a:t>кВ.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 Компактные размеры устройств РПН CV&amp;SV позволяют достигать наиболее экономичной конструкции баков трансформаторов.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1EB27-E434-4353-8AE9-7E5A6173B53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1565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fontAlgn="base"/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Описание</a:t>
            </a:r>
          </a:p>
          <a:p>
            <a:pPr algn="l" fontAlgn="base">
              <a:spcBef>
                <a:spcPts val="0"/>
              </a:spcBef>
            </a:pP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          Устройства РПН CV2 — аналог масляного устройства РПН CV с использованием вакуумных </a:t>
            </a:r>
            <a:r>
              <a:rPr lang="ru-RU" sz="1200" dirty="0" err="1" smtClean="0">
                <a:solidFill>
                  <a:schemeClr val="accent1">
                    <a:lumMod val="75000"/>
                  </a:schemeClr>
                </a:solidFill>
              </a:rPr>
              <a:t>дугогасительных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 камер. Его конструкция с резервными масляными </a:t>
            </a:r>
            <a:r>
              <a:rPr lang="ru-RU" sz="1200" dirty="0" err="1" smtClean="0">
                <a:solidFill>
                  <a:schemeClr val="accent1">
                    <a:lumMod val="75000"/>
                  </a:schemeClr>
                </a:solidFill>
              </a:rPr>
              <a:t>дугогасительными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 контактами представляет собой инновационную и практичную концепцию, позволяющую одновременно обеспечить низкие эксплуатационные расходы и исключительную надежность.</a:t>
            </a:r>
            <a:b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Конструктивные особенности:</a:t>
            </a:r>
          </a:p>
          <a:p>
            <a:pPr marL="285750" lvl="0" indent="-285750" algn="just" fontAlgn="base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Функции контактора и избирателя совмещены;</a:t>
            </a:r>
          </a:p>
          <a:p>
            <a:pPr marL="285750" lvl="0" indent="-285750" algn="just" fontAlgn="base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Резервная масляная </a:t>
            </a:r>
            <a:r>
              <a:rPr lang="ru-RU" sz="1200" dirty="0" err="1" smtClean="0">
                <a:solidFill>
                  <a:schemeClr val="accent1">
                    <a:lumMod val="75000"/>
                  </a:schemeClr>
                </a:solidFill>
              </a:rPr>
              <a:t>дугогасительная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 система контактов;</a:t>
            </a:r>
          </a:p>
          <a:p>
            <a:pPr marL="285750" lvl="0" indent="-285750" algn="just" fontAlgn="base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Моторный привод размещается на стенке бака трансформатора;</a:t>
            </a:r>
          </a:p>
          <a:p>
            <a:pPr marL="285750" lvl="0" indent="-285750" algn="just" fontAlgn="base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Герметичный масляный бак устройства, изолированный от масла в баке трансформатора;</a:t>
            </a:r>
          </a:p>
          <a:p>
            <a:pPr marL="285750" lvl="0" indent="-285750" algn="just" fontAlgn="base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Компактная, функциональная конструкция.</a:t>
            </a:r>
          </a:p>
          <a:p>
            <a:pPr algn="just" fontAlgn="base"/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Область применения</a:t>
            </a:r>
          </a:p>
          <a:p>
            <a:pPr algn="just" fontAlgn="base"/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          Устройства РПН CV2 предназначены для сетевых, распределительных и промышленных трансформаторов малой и средней мощности. Кроме того, это наиболее экономичное решение для трансформаторов с соединением обмоток в треугольник напряжением до 145 </a:t>
            </a:r>
            <a:r>
              <a:rPr lang="ru-RU" sz="1200" dirty="0" err="1" smtClean="0">
                <a:solidFill>
                  <a:schemeClr val="accent1">
                    <a:lumMod val="75000"/>
                  </a:schemeClr>
                </a:solidFill>
              </a:rPr>
              <a:t>кВ.</a:t>
            </a:r>
            <a:endParaRPr lang="ru-RU" sz="1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lvl="0" indent="-285750" algn="just" fontAlgn="base">
              <a:buFont typeface="Arial" pitchFamily="34" charset="0"/>
              <a:buChar char="•"/>
            </a:pPr>
            <a:endParaRPr lang="ru-RU" sz="12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1EB27-E434-4353-8AE9-7E5A6173B53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860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Приставные РПН </a:t>
            </a:r>
          </a:p>
          <a:p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Устройство РПН приставного типа HWV – новый вакуумный переключатель ответвлений, разработанный компанией Huaming, имеет уникальную конструкцию внешнего бака. Он состоит из контактора, избирателя ответвлений, масляного бака и моторного привода. Контактор и избиратель ответвлений HWV объединены в одном герметичном масляном баке, изолированном от масла в баке трансформатора. </a:t>
            </a:r>
            <a:endParaRPr lang="ru-RU" dirty="0" smtClean="0"/>
          </a:p>
          <a:p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Устройство РПН HWDK – устройство РПН реакторного типа. Конструктивно устройство РПН HWDK выполнено приставным, состоит из контактора и избирателя, размещенных в герметичном металлическом баке. Устройство РПН HWDK устанавливается на стенке бака трансформатора через монтажный фланец. Переключение осуществляется от моторного привода SHM-X через вертикальный приводной вал.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1EB27-E434-4353-8AE9-7E5A6173B53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656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В устройствах РПН для сухих трансформаторов применяется технология разрыва дуги в вакууме, что значительно повышает надежность и долговечность переключающих устройств. Простая установка, удобное и быстрое обслуживание.</a:t>
            </a:r>
            <a:endParaRPr lang="en-US" sz="1200" kern="1200" dirty="0" smtClean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1EB27-E434-4353-8AE9-7E5A6173B53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6490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fontAlgn="base"/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 Устройства ПБВ WSL, WDL имеют каркасную конструкцию без отдельного масляного бака и могут быть установлены на крышке трансформатора через отверстие в крышке и закреплены на монтажном фланце с помощью верхнего фланца переключающего устройства.</a:t>
            </a:r>
          </a:p>
          <a:p>
            <a:pPr algn="just" fontAlgn="base"/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Область применения</a:t>
            </a:r>
          </a:p>
          <a:p>
            <a:pPr algn="just" fontAlgn="base"/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          Устройства ПБВ WSL, WDL применяются на однофазных или трехфазных масляных силовых, печных, регулировочных, преобразовательных и испытательных трансформаторах.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1EB27-E434-4353-8AE9-7E5A6173B53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3271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CMA7</a:t>
            </a:r>
            <a:r>
              <a:rPr lang="ru-RU" sz="1200" b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– классический моторный привод с контакторной схемой управления, с силовым редуктором и кулачковыми переключателями системы индикации положения, с концевыми выключателями сигнализации и блокировки. Универсален для всех переключающих устройств и обеспечивает необходимые защиты и сигналы в соответствии с требованиями заказчика.</a:t>
            </a:r>
          </a:p>
          <a:p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 SHM-D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– моторный привод с микропроцессорным управлением и шаговым двигателем. Схема управления не содержит электромеханических контакторов, кулачковых переключателей и концевых выключателей, что делает операции переключения чрезвычайно точными и значительно продлевает срок службы. Модульная конфигурация элементов схемы управления легко настраивается и является идеальным решением для обеспечения требований заказчика.</a:t>
            </a:r>
          </a:p>
          <a:p>
            <a:r>
              <a:rPr lang="ru-RU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SHM-X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это интеллектуальный полнофункциональный моторный привод нового поколения. Предназначен для приведения в действие устройств регулирования напряжения трансформатора под напряжением HWDK, его остановки на требуемом положении и мониторинга процесса переключения.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1EB27-E434-4353-8AE9-7E5A6173B53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0303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1EB27-E434-4353-8AE9-7E5A6173B53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878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ООО ЛИДЕР-ЭНЕРГО – разработчик, изготовитель и поставщик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навесного оборудования, узлов и компонентов для силовых высоковольтных трансформаторов и электрических ректоров класса напряжения до 750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кВ.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Интегратор широкого спектра услуг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информационно-техническая поддержка, проведение диагностики состояния трансформатора, комплектные поставки,  сопровождение шеф-инженера, восстановительный ремонт РПН и моторных приводов, комплексная модернизация или капитальный ремонт трансформатора с заменой обмоток в производственных условиях.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ООО ЛИДЕР-ЭНЕРГО – авторизованный поставщик продукции и услуг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SHANGHAI HUAMING POWER EQUIPMENT CO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LTD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(КНР) в отношении производимых переключающих устройств РПН, ПБВ, моторных приводов, аксессуаров и аутентичных к ним запасных частей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en-US" sz="1200" b="1" dirty="0" smtClean="0"/>
              <a:t>Shandong </a:t>
            </a:r>
            <a:r>
              <a:rPr lang="en-US" sz="1200" b="1" dirty="0" err="1" smtClean="0"/>
              <a:t>ChinSun</a:t>
            </a:r>
            <a:r>
              <a:rPr lang="en-US" sz="1200" b="1" dirty="0" smtClean="0"/>
              <a:t> Electrical Equipment </a:t>
            </a:r>
            <a:r>
              <a:rPr lang="en-US" sz="1200" b="1" dirty="0" err="1" smtClean="0"/>
              <a:t>Co,Ltd</a:t>
            </a:r>
            <a:r>
              <a:rPr lang="en-US" sz="1200" b="1" dirty="0" smtClean="0"/>
              <a:t> </a:t>
            </a:r>
            <a:r>
              <a:rPr lang="ru-RU" sz="1200" dirty="0" smtClean="0"/>
              <a:t>(КНР) в отношении производимых высоковольтных вводов с внутренней </a:t>
            </a:r>
            <a:r>
              <a:rPr lang="en-US" sz="1200" dirty="0" smtClean="0"/>
              <a:t>RIP</a:t>
            </a:r>
            <a:r>
              <a:rPr lang="ru-RU" sz="1200" dirty="0" smtClean="0"/>
              <a:t> или</a:t>
            </a:r>
            <a:r>
              <a:rPr lang="en-US" sz="1200" dirty="0" smtClean="0"/>
              <a:t> RIS </a:t>
            </a:r>
            <a:r>
              <a:rPr lang="ru-RU" sz="1200" dirty="0" smtClean="0"/>
              <a:t>изоляцией и внешней полимерной или фарфоровой.</a:t>
            </a:r>
          </a:p>
          <a:p>
            <a:pPr lvl="0"/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1EB27-E434-4353-8AE9-7E5A6173B53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5635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1EB27-E434-4353-8AE9-7E5A6173B53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8785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1EB27-E434-4353-8AE9-7E5A6173B534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0193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1EB27-E434-4353-8AE9-7E5A6173B534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6490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1EB27-E434-4353-8AE9-7E5A6173B534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6490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1EB27-E434-4353-8AE9-7E5A6173B534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6490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1EB27-E434-4353-8AE9-7E5A6173B534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6490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1EB27-E434-4353-8AE9-7E5A6173B534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6490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•Пространство между внутренней и внешней изоляцией вводов заполняется только сухим наполнителем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Микагель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Micagel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в отличие от все еще применяемого некоторыми производителями масла.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•Новая конструкция вводов увеличивает механическую прочность, что повышает сейсмостойкость.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1EB27-E434-4353-8AE9-7E5A6173B534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6490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solidFill>
                  <a:schemeClr val="tx1"/>
                </a:solidFill>
              </a:rPr>
              <a:t>1. Приемо-сдаточные испытания трансформаторного ввода.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tx1"/>
                </a:solidFill>
              </a:rPr>
              <a:t>2. Приемо-сдаточные испытания линейног</a:t>
            </a:r>
            <a:r>
              <a:rPr lang="ru-RU" sz="1200" baseline="0" dirty="0" smtClean="0">
                <a:solidFill>
                  <a:schemeClr val="tx1"/>
                </a:solidFill>
              </a:rPr>
              <a:t>о </a:t>
            </a:r>
            <a:r>
              <a:rPr lang="ru-RU" sz="1200" dirty="0" smtClean="0">
                <a:solidFill>
                  <a:schemeClr val="tx1"/>
                </a:solidFill>
              </a:rPr>
              <a:t>ввода класса</a:t>
            </a:r>
            <a:r>
              <a:rPr lang="ru-RU" sz="1200" baseline="0" dirty="0" smtClean="0">
                <a:solidFill>
                  <a:schemeClr val="tx1"/>
                </a:solidFill>
              </a:rPr>
              <a:t> 500 </a:t>
            </a:r>
            <a:r>
              <a:rPr lang="ru-RU" sz="1200" baseline="0" dirty="0" err="1" smtClean="0">
                <a:solidFill>
                  <a:schemeClr val="tx1"/>
                </a:solidFill>
              </a:rPr>
              <a:t>кВ</a:t>
            </a:r>
            <a:r>
              <a:rPr lang="ru-RU" sz="1200" dirty="0" err="1" smtClean="0">
                <a:solidFill>
                  <a:schemeClr val="tx1"/>
                </a:solidFill>
              </a:rPr>
              <a:t>.</a:t>
            </a:r>
            <a:endParaRPr lang="ru-RU" sz="1200" dirty="0" smtClean="0">
              <a:solidFill>
                <a:schemeClr val="tx1"/>
              </a:solidFill>
            </a:endParaRPr>
          </a:p>
          <a:p>
            <a:r>
              <a:rPr lang="ru-RU" sz="1200" dirty="0" smtClean="0">
                <a:solidFill>
                  <a:schemeClr val="tx1"/>
                </a:solidFill>
              </a:rPr>
              <a:t>3. 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Испытание на сейсмическую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нагрузку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горизонтальным ускорением 0,75g и вертикальным синусоидальным резонансным биением 0,375g.</a:t>
            </a:r>
          </a:p>
          <a:p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</a:p>
          <a:p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Проведени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 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высоковольтных</a:t>
            </a:r>
            <a:r>
              <a:rPr lang="ru-RU" sz="1200" dirty="0" smtClean="0">
                <a:solidFill>
                  <a:schemeClr val="tx1"/>
                </a:solidFill>
              </a:rPr>
              <a:t> испытаний т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рансформатора 500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кВ.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вводами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Bushing(Beijing)HV Electric Co Ltd/</a:t>
            </a:r>
            <a:endParaRPr lang="ru-RU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Типовые испытания линейного ввода на постоянный ток класса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500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кВ.</a:t>
            </a:r>
            <a:endParaRPr lang="ru-RU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</a:t>
            </a:r>
            <a:r>
              <a:rPr lang="ru-RU" sz="1200" dirty="0" smtClean="0">
                <a:solidFill>
                  <a:schemeClr val="tx1"/>
                </a:solidFill>
              </a:rPr>
              <a:t>Приемо-сдаточные испытания ввода класса</a:t>
            </a:r>
            <a:r>
              <a:rPr lang="ru-RU" sz="1200" baseline="0" dirty="0" smtClean="0">
                <a:solidFill>
                  <a:schemeClr val="tx1"/>
                </a:solidFill>
              </a:rPr>
              <a:t> 500 </a:t>
            </a:r>
            <a:r>
              <a:rPr lang="ru-RU" sz="1200" baseline="0" dirty="0" err="1" smtClean="0">
                <a:solidFill>
                  <a:schemeClr val="tx1"/>
                </a:solidFill>
              </a:rPr>
              <a:t>кВ</a:t>
            </a:r>
            <a:r>
              <a:rPr lang="ru-RU" sz="1200" dirty="0" err="1" smtClean="0">
                <a:solidFill>
                  <a:schemeClr val="tx1"/>
                </a:solidFill>
              </a:rPr>
              <a:t>.</a:t>
            </a:r>
            <a:r>
              <a:rPr lang="ru-RU" sz="1200" dirty="0" smtClean="0">
                <a:solidFill>
                  <a:schemeClr val="tx1"/>
                </a:solidFill>
              </a:rPr>
              <a:t> для КРУЭ.</a:t>
            </a:r>
            <a:endParaRPr lang="ru-RU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Ввод постоянного тока 160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кВ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испытанием сверхпроводящего ограничителя постоянного тока.</a:t>
            </a:r>
          </a:p>
          <a:p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9. 12-кратные испытания на холодный и горячий удар при температуре от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196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С°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 температуры окружающей среды.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1EB27-E434-4353-8AE9-7E5A6173B534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6490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1EB27-E434-4353-8AE9-7E5A6173B534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649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Литой корпус маслоуказателя из твердотельного сплава А</a:t>
            </a:r>
            <a:r>
              <a:rPr lang="en-US" dirty="0" smtClean="0"/>
              <a:t>l</a:t>
            </a:r>
            <a:r>
              <a:rPr lang="ru-RU" dirty="0" smtClean="0"/>
              <a:t>,</a:t>
            </a:r>
            <a:r>
              <a:rPr lang="ru-RU" baseline="0" dirty="0" smtClean="0"/>
              <a:t> антибликовое стекло, устойчивое к УФ излучению покрытие циферблата.</a:t>
            </a:r>
          </a:p>
          <a:p>
            <a:r>
              <a:rPr lang="ru-RU" baseline="0" dirty="0" smtClean="0"/>
              <a:t>Комплектация: монтажная коробка или разъем.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1EB27-E434-4353-8AE9-7E5A6173B53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6849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1EB27-E434-4353-8AE9-7E5A6173B534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6490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1EB27-E434-4353-8AE9-7E5A6173B534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6490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1EB27-E434-4353-8AE9-7E5A6173B534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0193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1EB27-E434-4353-8AE9-7E5A6173B534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4916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1EB27-E434-4353-8AE9-7E5A6173B534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4916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1EB27-E434-4353-8AE9-7E5A6173B534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4916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1EB27-E434-4353-8AE9-7E5A6173B534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019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Полная линейка затворов востребованных на трансформаторном</a:t>
            </a:r>
            <a:r>
              <a:rPr lang="ru-RU" baseline="0" dirty="0" smtClean="0"/>
              <a:t> оборудовании.</a:t>
            </a:r>
            <a:endParaRPr lang="ru-RU" dirty="0" smtClean="0"/>
          </a:p>
          <a:p>
            <a:r>
              <a:rPr lang="ru-RU" dirty="0" smtClean="0"/>
              <a:t>Корпус затворов из твердотельного сплава А</a:t>
            </a:r>
            <a:r>
              <a:rPr lang="en-US" dirty="0" smtClean="0"/>
              <a:t>l</a:t>
            </a:r>
            <a:r>
              <a:rPr lang="ru-RU" dirty="0" smtClean="0"/>
              <a:t>. </a:t>
            </a:r>
          </a:p>
          <a:p>
            <a:r>
              <a:rPr lang="ru-RU" dirty="0" smtClean="0"/>
              <a:t>Манжета из МБС резины в стандартном исполнении или из фторсиликона под заказ.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1EB27-E434-4353-8AE9-7E5A6173B53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001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1EB27-E434-4353-8AE9-7E5A6173B53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492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1EB27-E434-4353-8AE9-7E5A6173B53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318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Преимущества использования: отбор газов скопившихся</a:t>
            </a:r>
            <a:r>
              <a:rPr lang="ru-RU" baseline="0" dirty="0" smtClean="0"/>
              <a:t> в газовом реле для проведения </a:t>
            </a:r>
            <a:r>
              <a:rPr lang="ru-RU" baseline="0" dirty="0" err="1" smtClean="0"/>
              <a:t>хроматографического</a:t>
            </a:r>
            <a:r>
              <a:rPr lang="ru-RU" baseline="0" dirty="0" smtClean="0"/>
              <a:t> анализа с уровня нулевой отметки без отключения трансформатора.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1EB27-E434-4353-8AE9-7E5A6173B53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492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Являемся официальными дилерами завода </a:t>
            </a:r>
            <a:r>
              <a:rPr lang="ru-RU" dirty="0" err="1" smtClean="0"/>
              <a:t>Теплоконтоль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1EB27-E434-4353-8AE9-7E5A6173B53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777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Другое навесное оборудование:</a:t>
            </a:r>
          </a:p>
          <a:p>
            <a:r>
              <a:rPr lang="ru-RU" dirty="0" smtClean="0"/>
              <a:t>Воздухоосушители, фильтры</a:t>
            </a:r>
            <a:r>
              <a:rPr lang="ru-RU" baseline="0" dirty="0" smtClean="0"/>
              <a:t> маслоочистительные и</a:t>
            </a:r>
            <a:r>
              <a:rPr lang="en-US" dirty="0" smtClean="0"/>
              <a:t> </a:t>
            </a:r>
            <a:r>
              <a:rPr lang="ru-RU" dirty="0" smtClean="0"/>
              <a:t>термосифонные, радиаторы, </a:t>
            </a:r>
          </a:p>
          <a:p>
            <a:r>
              <a:rPr lang="ru-RU" dirty="0" smtClean="0"/>
              <a:t>расширительные баки, клапан отсечной, кран </a:t>
            </a:r>
            <a:r>
              <a:rPr lang="ru-RU" dirty="0" err="1" smtClean="0"/>
              <a:t>маслоотборный</a:t>
            </a:r>
            <a:r>
              <a:rPr lang="ru-RU" dirty="0" smtClean="0"/>
              <a:t>, оболочка защитная 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1EB27-E434-4353-8AE9-7E5A6173B53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935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665BF-E940-418A-93C5-82E7A0822570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D7615-A6AD-4C10-B4BC-50219879F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8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665BF-E940-418A-93C5-82E7A0822570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D7615-A6AD-4C10-B4BC-50219879F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204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665BF-E940-418A-93C5-82E7A0822570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D7615-A6AD-4C10-B4BC-50219879F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816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515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048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360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877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057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3886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288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742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665BF-E940-418A-93C5-82E7A0822570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D7615-A6AD-4C10-B4BC-50219879F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7585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7873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053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477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9799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505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2211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7509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268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7566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791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665BF-E940-418A-93C5-82E7A0822570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D7615-A6AD-4C10-B4BC-50219879F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561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456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6283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0962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8078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6746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9168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066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611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6041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805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665BF-E940-418A-93C5-82E7A0822570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D7615-A6AD-4C10-B4BC-50219879F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0845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1381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2785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7187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2208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5842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6845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2084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2586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740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935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665BF-E940-418A-93C5-82E7A0822570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D7615-A6AD-4C10-B4BC-50219879F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6136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2495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5434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1778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6077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7192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4355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1235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1162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4819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274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665BF-E940-418A-93C5-82E7A0822570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D7615-A6AD-4C10-B4BC-50219879F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0535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6694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8182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1499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2105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6275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7553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790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8768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9827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138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665BF-E940-418A-93C5-82E7A0822570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D7615-A6AD-4C10-B4BC-50219879F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643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6342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6367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4198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5155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5418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1695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332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432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665BF-E940-418A-93C5-82E7A0822570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D7615-A6AD-4C10-B4BC-50219879F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373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665BF-E940-418A-93C5-82E7A0822570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D7615-A6AD-4C10-B4BC-50219879F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745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665BF-E940-418A-93C5-82E7A0822570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D7615-A6AD-4C10-B4BC-50219879F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898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469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884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92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150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913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9BB63-CFFC-4EF6-9EA7-CFB82F9754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131FD-44C0-4902-B658-E78F076086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681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.jp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8.xml"/><Relationship Id="rId6" Type="http://schemas.microsoft.com/office/2007/relationships/hdphoto" Target="../media/hdphoto1.wdp"/><Relationship Id="rId5" Type="http://schemas.openxmlformats.org/officeDocument/2006/relationships/image" Target="../media/image3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.jp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.png"/><Relationship Id="rId3" Type="http://schemas.openxmlformats.org/officeDocument/2006/relationships/image" Target="../media/image2.jpg"/><Relationship Id="rId7" Type="http://schemas.openxmlformats.org/officeDocument/2006/relationships/image" Target="../media/image40.jpeg"/><Relationship Id="rId12" Type="http://schemas.microsoft.com/office/2007/relationships/hdphoto" Target="../media/hdphoto5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8.xml"/><Relationship Id="rId6" Type="http://schemas.microsoft.com/office/2007/relationships/hdphoto" Target="../media/hdphoto2.wdp"/><Relationship Id="rId11" Type="http://schemas.openxmlformats.org/officeDocument/2006/relationships/image" Target="../media/image42.jpeg"/><Relationship Id="rId5" Type="http://schemas.openxmlformats.org/officeDocument/2006/relationships/image" Target="../media/image39.jpeg"/><Relationship Id="rId10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41.jpeg"/><Relationship Id="rId1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.jp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8.xml"/><Relationship Id="rId6" Type="http://schemas.microsoft.com/office/2007/relationships/hdphoto" Target="../media/hdphoto6.wdp"/><Relationship Id="rId5" Type="http://schemas.openxmlformats.org/officeDocument/2006/relationships/image" Target="../media/image43.jpe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.jp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8.xml"/><Relationship Id="rId6" Type="http://schemas.microsoft.com/office/2007/relationships/hdphoto" Target="../media/hdphoto8.wdp"/><Relationship Id="rId5" Type="http://schemas.openxmlformats.org/officeDocument/2006/relationships/image" Target="../media/image45.jpe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2.jpg"/><Relationship Id="rId7" Type="http://schemas.microsoft.com/office/2007/relationships/hdphoto" Target="../media/hdphoto10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.jpg"/><Relationship Id="rId7" Type="http://schemas.openxmlformats.org/officeDocument/2006/relationships/image" Target="../media/image51.jpe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8.xml"/><Relationship Id="rId6" Type="http://schemas.microsoft.com/office/2007/relationships/hdphoto" Target="../media/hdphoto11.wdp"/><Relationship Id="rId11" Type="http://schemas.openxmlformats.org/officeDocument/2006/relationships/image" Target="../media/image5.png"/><Relationship Id="rId5" Type="http://schemas.openxmlformats.org/officeDocument/2006/relationships/image" Target="../media/image50.jpeg"/><Relationship Id="rId10" Type="http://schemas.microsoft.com/office/2007/relationships/hdphoto" Target="../media/hdphoto13.wdp"/><Relationship Id="rId4" Type="http://schemas.openxmlformats.org/officeDocument/2006/relationships/image" Target="../media/image3.png"/><Relationship Id="rId9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openxmlformats.org/officeDocument/2006/relationships/image" Target="../media/image55.jpe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4.jpeg"/><Relationship Id="rId11" Type="http://schemas.microsoft.com/office/2007/relationships/hdphoto" Target="../media/hdphoto14.wdp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3.png"/><Relationship Id="rId9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.jp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.jp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.png"/><Relationship Id="rId11" Type="http://schemas.openxmlformats.org/officeDocument/2006/relationships/image" Target="../media/image65.png"/><Relationship Id="rId5" Type="http://schemas.openxmlformats.org/officeDocument/2006/relationships/image" Target="../media/image5.png"/><Relationship Id="rId10" Type="http://schemas.openxmlformats.org/officeDocument/2006/relationships/image" Target="../media/image64.png"/><Relationship Id="rId4" Type="http://schemas.openxmlformats.org/officeDocument/2006/relationships/image" Target="../media/image3.png"/><Relationship Id="rId9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emf"/><Relationship Id="rId3" Type="http://schemas.openxmlformats.org/officeDocument/2006/relationships/image" Target="../media/image2.jp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.png"/><Relationship Id="rId11" Type="http://schemas.openxmlformats.org/officeDocument/2006/relationships/image" Target="../media/image70.png"/><Relationship Id="rId5" Type="http://schemas.openxmlformats.org/officeDocument/2006/relationships/image" Target="../media/image5.png"/><Relationship Id="rId10" Type="http://schemas.openxmlformats.org/officeDocument/2006/relationships/image" Target="../media/image69.png"/><Relationship Id="rId4" Type="http://schemas.openxmlformats.org/officeDocument/2006/relationships/image" Target="../media/image3.png"/><Relationship Id="rId9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2.jp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.png"/><Relationship Id="rId11" Type="http://schemas.openxmlformats.org/officeDocument/2006/relationships/image" Target="../media/image81.png"/><Relationship Id="rId5" Type="http://schemas.openxmlformats.org/officeDocument/2006/relationships/image" Target="../media/image5.png"/><Relationship Id="rId15" Type="http://schemas.openxmlformats.org/officeDocument/2006/relationships/image" Target="../media/image85.png"/><Relationship Id="rId10" Type="http://schemas.openxmlformats.org/officeDocument/2006/relationships/image" Target="../media/image80.png"/><Relationship Id="rId4" Type="http://schemas.openxmlformats.org/officeDocument/2006/relationships/image" Target="../media/image3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g"/><Relationship Id="rId7" Type="http://schemas.openxmlformats.org/officeDocument/2006/relationships/hyperlink" Target="&#1056;&#1077;&#1092;&#1077;&#1088;&#1077;&#1085;&#1094;-&#1083;&#1080;&#1089;&#1090;%20&#1052;&#1086;&#1090;&#1086;&#1088;&#1085;&#1099;&#1077;%20&#1087;&#1088;&#1080;&#1074;&#1086;&#1076;&#1072;%20(&#1074;&#1086;&#1089;&#1089;&#1090;&#1072;&#1085;&#1086;&#1074;&#1083;&#1077;&#1085;&#1085;&#1099;&#1077;).docx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&#1054;&#1090;&#1079;&#1099;&#1074;&#1099;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9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hyperlink" Target="&#1056;&#1077;&#1092;&#1077;&#1088;&#1077;&#1085;&#1094;-&#1083;&#1080;&#1089;&#1090;%20&#1052;&#1057;%202016-2022.doc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.png"/><Relationship Id="rId5" Type="http://schemas.openxmlformats.org/officeDocument/2006/relationships/hyperlink" Target="&#1056;&#1077;&#1092;&#1077;&#1088;&#1077;&#1085;&#1094;-&#1083;&#1080;&#1089;&#1090;%20&#1047;&#1055;&#1044;%202016-2022.doc" TargetMode="External"/><Relationship Id="rId4" Type="http://schemas.openxmlformats.org/officeDocument/2006/relationships/hyperlink" Target="../../10.%20&#1056;&#1077;&#1092;&#1077;&#1088;&#1077;&#1085;&#1094;-&#1083;&#1080;&#1089;&#1090;&#1099;/&#1056;&#1077;&#1092;&#1077;&#1088;&#1077;&#1085;&#1094;-&#1083;&#1080;&#1089;&#1090;%20(&#1047;&#1055;&#1044;).pdf" TargetMode="Externa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hyperlink" Target="&#1056;&#1077;&#1092;&#1077;&#1088;&#1077;&#1085;&#1094;-&#1083;&#1080;&#1089;&#1090;%20&#1056;&#1077;&#1083;&#1077;%202018-2022.doc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835696"/>
          </a:xfrm>
        </p:spPr>
        <p:txBody>
          <a:bodyPr>
            <a:noAutofit/>
          </a:bodyPr>
          <a:lstStyle/>
          <a:p>
            <a:r>
              <a:rPr lang="ru-RU" sz="6600" i="1" dirty="0">
                <a:solidFill>
                  <a:schemeClr val="bg1"/>
                </a:solidFill>
              </a:rPr>
              <a:t>ЛИДЕР-ЭНЕРГО</a:t>
            </a:r>
            <a:r>
              <a:rPr lang="en-US" sz="6600" i="1" dirty="0">
                <a:solidFill>
                  <a:schemeClr val="bg1"/>
                </a:solidFill>
              </a:rPr>
              <a:t> (LE LLS</a:t>
            </a:r>
            <a:r>
              <a:rPr lang="en-US" sz="6600" i="1" dirty="0" smtClean="0">
                <a:solidFill>
                  <a:schemeClr val="bg1"/>
                </a:solidFill>
              </a:rPr>
              <a:t>)</a:t>
            </a:r>
            <a:r>
              <a:rPr lang="ru-RU" sz="6600" i="1" dirty="0" smtClean="0">
                <a:solidFill>
                  <a:schemeClr val="bg1"/>
                </a:solidFill>
              </a:rPr>
              <a:t/>
            </a:r>
            <a:br>
              <a:rPr lang="ru-RU" sz="6600" i="1" dirty="0" smtClean="0">
                <a:solidFill>
                  <a:schemeClr val="bg1"/>
                </a:solidFill>
              </a:rPr>
            </a:br>
            <a:r>
              <a:rPr lang="ru-RU" sz="3600" i="1" dirty="0" smtClean="0">
                <a:solidFill>
                  <a:schemeClr val="bg1"/>
                </a:solidFill>
              </a:rPr>
              <a:t>Уверенность в каждом элементе.</a:t>
            </a:r>
            <a:endParaRPr lang="ru-RU" sz="36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0" y="4941168"/>
            <a:ext cx="9144000" cy="191683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6000" dirty="0" smtClean="0">
                <a:solidFill>
                  <a:prstClr val="white"/>
                </a:solidFill>
              </a:rPr>
              <a:t>Замещение критически важных компонентов  для силового трансформаторного оборудования класса 35-500 </a:t>
            </a:r>
            <a:r>
              <a:rPr lang="ru-RU" sz="6000" dirty="0" err="1" smtClean="0">
                <a:solidFill>
                  <a:prstClr val="white"/>
                </a:solidFill>
              </a:rPr>
              <a:t>кВ</a:t>
            </a:r>
            <a:r>
              <a:rPr lang="ru-RU" sz="6000" dirty="0" err="1">
                <a:solidFill>
                  <a:prstClr val="white"/>
                </a:solidFill>
              </a:rPr>
              <a:t>.</a:t>
            </a:r>
            <a:endParaRPr lang="ru-RU" sz="6000" dirty="0" smtClean="0">
              <a:solidFill>
                <a:prstClr val="white"/>
              </a:solidFill>
            </a:endParaRPr>
          </a:p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7236936" y="4461433"/>
            <a:ext cx="47688" cy="476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03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Производство </a:t>
            </a:r>
            <a:r>
              <a:rPr lang="ru-RU" sz="3200" b="1" i="1" dirty="0">
                <a:solidFill>
                  <a:srgbClr val="0070C0"/>
                </a:solidFill>
              </a:rPr>
              <a:t>и </a:t>
            </a:r>
            <a:r>
              <a:rPr lang="ru-RU" sz="3200" b="1" i="1" dirty="0" smtClean="0">
                <a:solidFill>
                  <a:srgbClr val="0070C0"/>
                </a:solidFill>
              </a:rPr>
              <a:t>поставка</a:t>
            </a:r>
            <a:r>
              <a:rPr lang="en-US" sz="3200" b="1" i="1" dirty="0" smtClean="0">
                <a:solidFill>
                  <a:srgbClr val="0070C0"/>
                </a:solidFill>
              </a:rPr>
              <a:t> </a:t>
            </a:r>
            <a:r>
              <a:rPr lang="ru-RU" sz="3200" b="1" i="1" dirty="0" smtClean="0">
                <a:solidFill>
                  <a:srgbClr val="0070C0"/>
                </a:solidFill>
              </a:rPr>
              <a:t/>
            </a:r>
            <a:br>
              <a:rPr lang="ru-RU" sz="3200" b="1" i="1" dirty="0" smtClean="0">
                <a:solidFill>
                  <a:srgbClr val="0070C0"/>
                </a:solidFill>
              </a:rPr>
            </a:br>
            <a:r>
              <a:rPr lang="ru-RU" sz="3200" b="1" i="1" dirty="0" smtClean="0">
                <a:solidFill>
                  <a:srgbClr val="0070C0"/>
                </a:solidFill>
              </a:rPr>
              <a:t>компонентов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644916" cy="4525963"/>
          </a:xfrm>
        </p:spPr>
        <p:txBody>
          <a:bodyPr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Шкафы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управления системой 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охлаждения методом: 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обдува типа ШД-2,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с циркуляцией масла ШАОТ-ДЦ</a:t>
            </a:r>
          </a:p>
          <a:p>
            <a:pPr marL="0" indent="0">
              <a:buNone/>
            </a:pPr>
            <a:endParaRPr lang="ru-RU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Clr>
                <a:srgbClr val="0070C0"/>
              </a:buClr>
              <a:buNone/>
            </a:pPr>
            <a:endParaRPr lang="ru-RU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Clr>
                <a:srgbClr val="0070C0"/>
              </a:buClr>
              <a:buNone/>
            </a:pPr>
            <a:endParaRPr lang="ru-RU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Clr>
                <a:srgbClr val="0070C0"/>
              </a:buClr>
              <a:buNone/>
            </a:pP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75655"/>
            <a:ext cx="1268257" cy="94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4919008"/>
            <a:ext cx="5135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	Изготовлено 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и отгружено, ед.: </a:t>
            </a:r>
          </a:p>
          <a:p>
            <a:r>
              <a:rPr lang="ru-RU" sz="9600" dirty="0" smtClean="0">
                <a:solidFill>
                  <a:srgbClr val="0070C0"/>
                </a:solidFill>
              </a:rPr>
              <a:t>	229</a:t>
            </a:r>
            <a:endParaRPr lang="ru-RU" sz="9600" dirty="0">
              <a:solidFill>
                <a:srgbClr val="0070C0"/>
              </a:solidFill>
            </a:endParaRPr>
          </a:p>
        </p:txBody>
      </p:sp>
      <p:pic>
        <p:nvPicPr>
          <p:cNvPr id="4099" name="Picture 3" descr="C:\Users\Lider2\Desktop\ШД-2-j4Qx2roft-transform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558" y="1661857"/>
            <a:ext cx="1838258" cy="197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Lider2\Desktop\ШАОТ_ДЦ_(открытая_дверца)-transform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422" y="3642741"/>
            <a:ext cx="1924884" cy="326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7540783" y="283211"/>
            <a:ext cx="1440160" cy="1204093"/>
            <a:chOff x="7540783" y="283211"/>
            <a:chExt cx="1440160" cy="1204093"/>
          </a:xfrm>
        </p:grpSpPr>
        <p:pic>
          <p:nvPicPr>
            <p:cNvPr id="12" name="Picture 9" descr="http://мигэнергоремонт.рф/gallery_gen/cc142a40f2d41e23e0cd6cdd69911c29_220x117.70114942529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283211"/>
              <a:ext cx="1329055" cy="677206"/>
            </a:xfrm>
            <a:prstGeom prst="rect">
              <a:avLst/>
            </a:prstGeom>
            <a:noFill/>
            <a:extLst/>
          </p:spPr>
        </p:pic>
        <p:pic>
          <p:nvPicPr>
            <p:cNvPr id="13" name="Picture 7" descr="C:\Users\Lider2\Desktop\3fd9e94b-e8d5-47ab-981a-b2cc90cb1c87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783" y="1057560"/>
              <a:ext cx="1440160" cy="429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9247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Производство </a:t>
            </a:r>
            <a:r>
              <a:rPr lang="ru-RU" sz="3200" b="1" i="1" dirty="0">
                <a:solidFill>
                  <a:srgbClr val="0070C0"/>
                </a:solidFill>
              </a:rPr>
              <a:t>и </a:t>
            </a:r>
            <a:r>
              <a:rPr lang="ru-RU" sz="3200" b="1" i="1" dirty="0" smtClean="0">
                <a:solidFill>
                  <a:srgbClr val="0070C0"/>
                </a:solidFill>
              </a:rPr>
              <a:t>поставка</a:t>
            </a:r>
            <a:r>
              <a:rPr lang="en-US" sz="3200" b="1" i="1" dirty="0" smtClean="0">
                <a:solidFill>
                  <a:srgbClr val="0070C0"/>
                </a:solidFill>
              </a:rPr>
              <a:t> </a:t>
            </a:r>
            <a:r>
              <a:rPr lang="ru-RU" sz="3200" b="1" i="1" dirty="0" smtClean="0">
                <a:solidFill>
                  <a:srgbClr val="0070C0"/>
                </a:solidFill>
              </a:rPr>
              <a:t/>
            </a:r>
            <a:br>
              <a:rPr lang="ru-RU" sz="3200" b="1" i="1" dirty="0" smtClean="0">
                <a:solidFill>
                  <a:srgbClr val="0070C0"/>
                </a:solidFill>
              </a:rPr>
            </a:br>
            <a:r>
              <a:rPr lang="ru-RU" sz="3200" b="1" i="1" dirty="0" smtClean="0">
                <a:solidFill>
                  <a:srgbClr val="0070C0"/>
                </a:solidFill>
              </a:rPr>
              <a:t>компонентов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644916" cy="4525963"/>
          </a:xfrm>
        </p:spPr>
        <p:txBody>
          <a:bodyPr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Шкафы, коробки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магистр.,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распред.,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зажимов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) 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Clr>
                <a:srgbClr val="0070C0"/>
              </a:buClr>
              <a:buNone/>
            </a:pPr>
            <a:endParaRPr lang="ru-RU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Clr>
                <a:srgbClr val="0070C0"/>
              </a:buClr>
              <a:buNone/>
            </a:pPr>
            <a:endParaRPr lang="ru-RU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Clr>
                <a:srgbClr val="0070C0"/>
              </a:buClr>
              <a:buNone/>
            </a:pPr>
            <a:endParaRPr lang="ru-RU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Clr>
                <a:srgbClr val="0070C0"/>
              </a:buClr>
              <a:buNone/>
            </a:pP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75655"/>
            <a:ext cx="1268257" cy="94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4919008"/>
            <a:ext cx="5135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	Изготовлено 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и отгружено, ед.: </a:t>
            </a:r>
          </a:p>
          <a:p>
            <a:r>
              <a:rPr lang="ru-RU" sz="9600" dirty="0" smtClean="0">
                <a:solidFill>
                  <a:srgbClr val="0070C0"/>
                </a:solidFill>
              </a:rPr>
              <a:t>	486</a:t>
            </a:r>
            <a:endParaRPr lang="ru-RU" sz="9600" dirty="0">
              <a:solidFill>
                <a:srgbClr val="0070C0"/>
              </a:solidFill>
            </a:endParaRPr>
          </a:p>
        </p:txBody>
      </p:sp>
      <p:pic>
        <p:nvPicPr>
          <p:cNvPr id="6147" name="Picture 3" descr="C:\Users\Lider2\Desktop\ШЗВ-transformed (1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200" y="2636912"/>
            <a:ext cx="3999562" cy="325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7540783" y="283211"/>
            <a:ext cx="1440160" cy="1204093"/>
            <a:chOff x="7540783" y="283211"/>
            <a:chExt cx="1440160" cy="1204093"/>
          </a:xfrm>
        </p:grpSpPr>
        <p:pic>
          <p:nvPicPr>
            <p:cNvPr id="11" name="Picture 9" descr="http://мигэнергоремонт.рф/gallery_gen/cc142a40f2d41e23e0cd6cdd69911c29_220x117.70114942529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283211"/>
              <a:ext cx="1329055" cy="677206"/>
            </a:xfrm>
            <a:prstGeom prst="rect">
              <a:avLst/>
            </a:prstGeom>
            <a:noFill/>
            <a:extLst/>
          </p:spPr>
        </p:pic>
        <p:pic>
          <p:nvPicPr>
            <p:cNvPr id="12" name="Picture 7" descr="C:\Users\Lider2\Desktop\3fd9e94b-e8d5-47ab-981a-b2cc90cb1c87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783" y="1057560"/>
              <a:ext cx="1440160" cy="429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7204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Производство </a:t>
            </a:r>
            <a:r>
              <a:rPr lang="ru-RU" sz="3200" b="1" i="1" dirty="0">
                <a:solidFill>
                  <a:srgbClr val="0070C0"/>
                </a:solidFill>
              </a:rPr>
              <a:t>и </a:t>
            </a:r>
            <a:r>
              <a:rPr lang="ru-RU" sz="3200" b="1" i="1" dirty="0" smtClean="0">
                <a:solidFill>
                  <a:srgbClr val="0070C0"/>
                </a:solidFill>
              </a:rPr>
              <a:t>поставка</a:t>
            </a:r>
            <a:r>
              <a:rPr lang="en-US" sz="3200" b="1" i="1" dirty="0" smtClean="0">
                <a:solidFill>
                  <a:srgbClr val="0070C0"/>
                </a:solidFill>
              </a:rPr>
              <a:t> </a:t>
            </a:r>
            <a:r>
              <a:rPr lang="ru-RU" sz="3200" b="1" i="1" dirty="0" smtClean="0">
                <a:solidFill>
                  <a:srgbClr val="0070C0"/>
                </a:solidFill>
              </a:rPr>
              <a:t/>
            </a:r>
            <a:br>
              <a:rPr lang="ru-RU" sz="3200" b="1" i="1" dirty="0" smtClean="0">
                <a:solidFill>
                  <a:srgbClr val="0070C0"/>
                </a:solidFill>
              </a:rPr>
            </a:br>
            <a:r>
              <a:rPr lang="ru-RU" sz="3200" b="1" i="1" dirty="0" smtClean="0">
                <a:solidFill>
                  <a:srgbClr val="0070C0"/>
                </a:solidFill>
              </a:rPr>
              <a:t>компонентов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644916" cy="4525963"/>
          </a:xfrm>
        </p:spPr>
        <p:txBody>
          <a:bodyPr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Вводы ВСТ, ВСТА,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ВСТБ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ru-RU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Clr>
                <a:srgbClr val="0070C0"/>
              </a:buClr>
              <a:buNone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класса напряжения 1-35 </a:t>
            </a:r>
            <a:r>
              <a:rPr lang="ru-RU" dirty="0" err="1" smtClean="0">
                <a:solidFill>
                  <a:schemeClr val="bg1">
                    <a:lumMod val="50000"/>
                  </a:schemeClr>
                </a:solidFill>
              </a:rPr>
              <a:t>кВ.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Clr>
                <a:srgbClr val="0070C0"/>
              </a:buClr>
              <a:buNone/>
            </a:pPr>
            <a:endParaRPr lang="ru-RU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Clr>
                <a:srgbClr val="0070C0"/>
              </a:buClr>
              <a:buNone/>
            </a:pPr>
            <a:endParaRPr lang="ru-RU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Clr>
                <a:srgbClr val="0070C0"/>
              </a:buClr>
              <a:buNone/>
            </a:pP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75655"/>
            <a:ext cx="1268257" cy="94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4919008"/>
            <a:ext cx="5135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	Изготовлено 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и отгружено, ед.: </a:t>
            </a:r>
          </a:p>
          <a:p>
            <a:r>
              <a:rPr lang="ru-RU" sz="9600" dirty="0" smtClean="0">
                <a:solidFill>
                  <a:srgbClr val="0070C0"/>
                </a:solidFill>
              </a:rPr>
              <a:t>	512</a:t>
            </a:r>
            <a:endParaRPr lang="ru-RU" sz="9600" dirty="0">
              <a:solidFill>
                <a:srgbClr val="0070C0"/>
              </a:solidFill>
            </a:endParaRPr>
          </a:p>
        </p:txBody>
      </p:sp>
      <p:pic>
        <p:nvPicPr>
          <p:cNvPr id="5122" name="Picture 2" descr="C:\Users\Lider2\Desktop\Вводы 35 кВ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1066">
            <a:off x="5436096" y="1409065"/>
            <a:ext cx="3240359" cy="527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7540783" y="283211"/>
            <a:ext cx="1440160" cy="1204093"/>
            <a:chOff x="7540783" y="283211"/>
            <a:chExt cx="1440160" cy="1204093"/>
          </a:xfrm>
        </p:grpSpPr>
        <p:pic>
          <p:nvPicPr>
            <p:cNvPr id="11" name="Picture 9" descr="http://мигэнергоремонт.рф/gallery_gen/cc142a40f2d41e23e0cd6cdd69911c29_220x117.70114942529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283211"/>
              <a:ext cx="1329055" cy="677206"/>
            </a:xfrm>
            <a:prstGeom prst="rect">
              <a:avLst/>
            </a:prstGeom>
            <a:noFill/>
            <a:extLst/>
          </p:spPr>
        </p:pic>
        <p:pic>
          <p:nvPicPr>
            <p:cNvPr id="12" name="Picture 7" descr="C:\Users\Lider2\Desktop\3fd9e94b-e8d5-47ab-981a-b2cc90cb1c87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783" y="1057560"/>
              <a:ext cx="1440160" cy="429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4895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Производство </a:t>
            </a:r>
            <a:r>
              <a:rPr lang="ru-RU" sz="3200" b="1" i="1" dirty="0">
                <a:solidFill>
                  <a:srgbClr val="0070C0"/>
                </a:solidFill>
              </a:rPr>
              <a:t>и </a:t>
            </a:r>
            <a:r>
              <a:rPr lang="ru-RU" sz="3200" b="1" i="1" dirty="0" smtClean="0">
                <a:solidFill>
                  <a:srgbClr val="0070C0"/>
                </a:solidFill>
              </a:rPr>
              <a:t>поставка</a:t>
            </a:r>
            <a:r>
              <a:rPr lang="en-US" sz="3200" b="1" i="1" dirty="0" smtClean="0">
                <a:solidFill>
                  <a:srgbClr val="0070C0"/>
                </a:solidFill>
              </a:rPr>
              <a:t> </a:t>
            </a:r>
            <a:r>
              <a:rPr lang="ru-RU" sz="3200" b="1" i="1" dirty="0" smtClean="0">
                <a:solidFill>
                  <a:srgbClr val="0070C0"/>
                </a:solidFill>
              </a:rPr>
              <a:t/>
            </a:r>
            <a:br>
              <a:rPr lang="ru-RU" sz="3200" b="1" i="1" dirty="0" smtClean="0">
                <a:solidFill>
                  <a:srgbClr val="0070C0"/>
                </a:solidFill>
              </a:rPr>
            </a:br>
            <a:r>
              <a:rPr lang="ru-RU" sz="3200" b="1" i="1" dirty="0" smtClean="0">
                <a:solidFill>
                  <a:srgbClr val="0070C0"/>
                </a:solidFill>
              </a:rPr>
              <a:t>компонентов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644916" cy="4525963"/>
          </a:xfrm>
        </p:spPr>
        <p:txBody>
          <a:bodyPr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Новая продукция: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Предохранительный клапан 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для защиты трансформатора 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типа КПТ-50 (80) кПа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Clr>
                <a:srgbClr val="0070C0"/>
              </a:buClr>
              <a:buNone/>
            </a:pPr>
            <a:endParaRPr lang="ru-RU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Clr>
                <a:srgbClr val="0070C0"/>
              </a:buClr>
              <a:buNone/>
            </a:pPr>
            <a:endParaRPr lang="ru-RU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Clr>
                <a:srgbClr val="0070C0"/>
              </a:buClr>
              <a:buNone/>
            </a:pPr>
            <a:endParaRPr lang="ru-RU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Clr>
                <a:srgbClr val="0070C0"/>
              </a:buClr>
              <a:buNone/>
            </a:pPr>
            <a:endParaRPr lang="ru-RU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Clr>
                <a:srgbClr val="0070C0"/>
              </a:buClr>
              <a:buNone/>
            </a:pP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75655"/>
            <a:ext cx="1268257" cy="94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Lider2\Desktop\ШЗВ-V2FzNnxG3-transform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205" y="2780928"/>
            <a:ext cx="3854323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7540783" y="283211"/>
            <a:ext cx="1440160" cy="1204093"/>
            <a:chOff x="7540783" y="283211"/>
            <a:chExt cx="1440160" cy="1204093"/>
          </a:xfrm>
        </p:grpSpPr>
        <p:pic>
          <p:nvPicPr>
            <p:cNvPr id="11" name="Picture 9" descr="http://мигэнергоремонт.рф/gallery_gen/cc142a40f2d41e23e0cd6cdd69911c29_220x117.70114942529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283211"/>
              <a:ext cx="1329055" cy="677206"/>
            </a:xfrm>
            <a:prstGeom prst="rect">
              <a:avLst/>
            </a:prstGeom>
            <a:noFill/>
            <a:extLst/>
          </p:spPr>
        </p:pic>
        <p:pic>
          <p:nvPicPr>
            <p:cNvPr id="12" name="Picture 7" descr="C:\Users\Lider2\Desktop\3fd9e94b-e8d5-47ab-981a-b2cc90cb1c87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783" y="1057560"/>
              <a:ext cx="1440160" cy="429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6182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Производство </a:t>
            </a:r>
            <a:r>
              <a:rPr lang="ru-RU" sz="3200" b="1" i="1" dirty="0">
                <a:solidFill>
                  <a:srgbClr val="0070C0"/>
                </a:solidFill>
              </a:rPr>
              <a:t>и </a:t>
            </a:r>
            <a:r>
              <a:rPr lang="ru-RU" sz="3200" b="1" i="1" dirty="0" smtClean="0">
                <a:solidFill>
                  <a:srgbClr val="0070C0"/>
                </a:solidFill>
              </a:rPr>
              <a:t>поставка</a:t>
            </a:r>
            <a:r>
              <a:rPr lang="en-US" sz="3200" b="1" i="1" dirty="0" smtClean="0">
                <a:solidFill>
                  <a:srgbClr val="0070C0"/>
                </a:solidFill>
              </a:rPr>
              <a:t> </a:t>
            </a:r>
            <a:r>
              <a:rPr lang="ru-RU" sz="3200" b="1" i="1" dirty="0" smtClean="0">
                <a:solidFill>
                  <a:srgbClr val="0070C0"/>
                </a:solidFill>
              </a:rPr>
              <a:t/>
            </a:r>
            <a:br>
              <a:rPr lang="ru-RU" sz="3200" b="1" i="1" dirty="0" smtClean="0">
                <a:solidFill>
                  <a:srgbClr val="0070C0"/>
                </a:solidFill>
              </a:rPr>
            </a:br>
            <a:r>
              <a:rPr lang="ru-RU" sz="3200" b="1" i="1" dirty="0" smtClean="0">
                <a:solidFill>
                  <a:srgbClr val="0070C0"/>
                </a:solidFill>
              </a:rPr>
              <a:t>компонентов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644916" cy="4525963"/>
          </a:xfrm>
        </p:spPr>
        <p:txBody>
          <a:bodyPr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Новая продукция: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Газоотборное устройство 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для реле типа РГТ, РСТ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75655"/>
            <a:ext cx="1268257" cy="94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4" descr="img"/>
          <p:cNvSpPr>
            <a:spLocks noChangeAspect="1" noChangeArrowheads="1"/>
          </p:cNvSpPr>
          <p:nvPr/>
        </p:nvSpPr>
        <p:spPr bwMode="auto">
          <a:xfrm>
            <a:off x="155575" y="-2746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img"/>
          <p:cNvSpPr>
            <a:spLocks noChangeAspect="1" noChangeArrowheads="1"/>
          </p:cNvSpPr>
          <p:nvPr/>
        </p:nvSpPr>
        <p:spPr bwMode="auto">
          <a:xfrm>
            <a:off x="307975" y="-1222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img"/>
          <p:cNvSpPr>
            <a:spLocks noChangeAspect="1" noChangeArrowheads="1"/>
          </p:cNvSpPr>
          <p:nvPr/>
        </p:nvSpPr>
        <p:spPr bwMode="auto">
          <a:xfrm>
            <a:off x="63500" y="-2889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img"/>
          <p:cNvSpPr>
            <a:spLocks noChangeAspect="1" noChangeArrowheads="1"/>
          </p:cNvSpPr>
          <p:nvPr/>
        </p:nvSpPr>
        <p:spPr bwMode="auto">
          <a:xfrm>
            <a:off x="2159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4" descr="img"/>
          <p:cNvSpPr>
            <a:spLocks noChangeAspect="1" noChangeArrowheads="1"/>
          </p:cNvSpPr>
          <p:nvPr/>
        </p:nvSpPr>
        <p:spPr bwMode="auto">
          <a:xfrm>
            <a:off x="3683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6" descr="img"/>
          <p:cNvSpPr>
            <a:spLocks noChangeAspect="1" noChangeArrowheads="1"/>
          </p:cNvSpPr>
          <p:nvPr/>
        </p:nvSpPr>
        <p:spPr bwMode="auto">
          <a:xfrm>
            <a:off x="5207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8" descr="img"/>
          <p:cNvSpPr>
            <a:spLocks noChangeAspect="1" noChangeArrowheads="1"/>
          </p:cNvSpPr>
          <p:nvPr/>
        </p:nvSpPr>
        <p:spPr bwMode="auto">
          <a:xfrm>
            <a:off x="673100" y="320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20" descr="img"/>
          <p:cNvSpPr>
            <a:spLocks noChangeAspect="1" noChangeArrowheads="1"/>
          </p:cNvSpPr>
          <p:nvPr/>
        </p:nvSpPr>
        <p:spPr bwMode="auto">
          <a:xfrm>
            <a:off x="825500" y="473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2" descr="img"/>
          <p:cNvSpPr>
            <a:spLocks noChangeAspect="1" noChangeArrowheads="1"/>
          </p:cNvSpPr>
          <p:nvPr/>
        </p:nvSpPr>
        <p:spPr bwMode="auto">
          <a:xfrm>
            <a:off x="977900" y="625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24" descr="img"/>
          <p:cNvSpPr>
            <a:spLocks noChangeAspect="1" noChangeArrowheads="1"/>
          </p:cNvSpPr>
          <p:nvPr/>
        </p:nvSpPr>
        <p:spPr bwMode="auto">
          <a:xfrm>
            <a:off x="1130300" y="777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26" descr="img"/>
          <p:cNvSpPr>
            <a:spLocks noChangeAspect="1" noChangeArrowheads="1"/>
          </p:cNvSpPr>
          <p:nvPr/>
        </p:nvSpPr>
        <p:spPr bwMode="auto">
          <a:xfrm>
            <a:off x="1282700" y="930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28" descr="img"/>
          <p:cNvSpPr>
            <a:spLocks noChangeAspect="1" noChangeArrowheads="1"/>
          </p:cNvSpPr>
          <p:nvPr/>
        </p:nvSpPr>
        <p:spPr bwMode="auto">
          <a:xfrm>
            <a:off x="1435100" y="1082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56" name="Picture 32" descr="C:\Users\Lider2\Desktop\[removal.ai]_e2cc6ddb-0c7d-47fd-88d9-a9ad1c774b0a-removal-ai_a1e62c00-99e3-466f-ac6e-803e6a4936fa-gou1-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861" y="1844824"/>
            <a:ext cx="3194602" cy="462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/>
          <p:cNvGrpSpPr/>
          <p:nvPr/>
        </p:nvGrpSpPr>
        <p:grpSpPr>
          <a:xfrm>
            <a:off x="7540783" y="283211"/>
            <a:ext cx="1440160" cy="1204093"/>
            <a:chOff x="7540783" y="283211"/>
            <a:chExt cx="1440160" cy="1204093"/>
          </a:xfrm>
        </p:grpSpPr>
        <p:pic>
          <p:nvPicPr>
            <p:cNvPr id="22" name="Picture 9" descr="http://мигэнергоремонт.рф/gallery_gen/cc142a40f2d41e23e0cd6cdd69911c29_220x117.70114942529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283211"/>
              <a:ext cx="1329055" cy="677206"/>
            </a:xfrm>
            <a:prstGeom prst="rect">
              <a:avLst/>
            </a:prstGeom>
            <a:noFill/>
            <a:extLst/>
          </p:spPr>
        </p:pic>
        <p:pic>
          <p:nvPicPr>
            <p:cNvPr id="23" name="Picture 7" descr="C:\Users\Lider2\Desktop\3fd9e94b-e8d5-47ab-981a-b2cc90cb1c87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783" y="1057560"/>
              <a:ext cx="1440160" cy="429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5771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Поставка</a:t>
            </a:r>
            <a:r>
              <a:rPr lang="en-US" sz="3200" b="1" i="1" dirty="0" smtClean="0">
                <a:solidFill>
                  <a:srgbClr val="0070C0"/>
                </a:solidFill>
              </a:rPr>
              <a:t> </a:t>
            </a:r>
            <a:r>
              <a:rPr lang="ru-RU" sz="3200" b="1" i="1" dirty="0" smtClean="0">
                <a:solidFill>
                  <a:srgbClr val="0070C0"/>
                </a:solidFill>
              </a:rPr>
              <a:t>отечественных </a:t>
            </a:r>
            <a:br>
              <a:rPr lang="ru-RU" sz="3200" b="1" i="1" dirty="0" smtClean="0">
                <a:solidFill>
                  <a:srgbClr val="0070C0"/>
                </a:solidFill>
              </a:rPr>
            </a:br>
            <a:r>
              <a:rPr lang="ru-RU" sz="3200" b="1" i="1" dirty="0" smtClean="0">
                <a:solidFill>
                  <a:srgbClr val="0070C0"/>
                </a:solidFill>
              </a:rPr>
              <a:t>компонентов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644916" cy="4525963"/>
          </a:xfrm>
        </p:spPr>
        <p:txBody>
          <a:bodyPr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Термометр манометрический 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Clr>
                <a:srgbClr val="0070C0"/>
              </a:buClr>
              <a:buNone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сигнализирующий 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Clr>
                <a:srgbClr val="0070C0"/>
              </a:buClr>
              <a:buNone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типа ТКП-160</a:t>
            </a:r>
          </a:p>
          <a:p>
            <a:pPr marL="0" indent="0">
              <a:buClr>
                <a:srgbClr val="0070C0"/>
              </a:buClr>
              <a:buNone/>
            </a:pPr>
            <a:endParaRPr lang="ru-RU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Clr>
                <a:srgbClr val="0070C0"/>
              </a:buClr>
              <a:buNone/>
            </a:pPr>
            <a:endParaRPr lang="ru-RU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Clr>
                <a:srgbClr val="0070C0"/>
              </a:buClr>
              <a:buNone/>
            </a:pP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75655"/>
            <a:ext cx="1268257" cy="94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4919008"/>
            <a:ext cx="59401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70C0"/>
              </a:buClr>
            </a:pP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Среднегодовой </a:t>
            </a: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объем  поставки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, ед. </a:t>
            </a:r>
          </a:p>
          <a:p>
            <a:r>
              <a:rPr lang="ru-RU" sz="9600" dirty="0" smtClean="0">
                <a:solidFill>
                  <a:srgbClr val="0070C0"/>
                </a:solidFill>
              </a:rPr>
              <a:t>	 &gt;250</a:t>
            </a:r>
            <a:endParaRPr lang="ru-RU" sz="9600" dirty="0">
              <a:solidFill>
                <a:srgbClr val="0070C0"/>
              </a:solidFill>
            </a:endParaRPr>
          </a:p>
        </p:txBody>
      </p:sp>
      <p:pic>
        <p:nvPicPr>
          <p:cNvPr id="8194" name="Picture 2" descr="C:\Users\Lider2\Desktop\ШЗВ-Ss9rEmDVh-transform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130189"/>
            <a:ext cx="3024336" cy="459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7540783" y="283211"/>
            <a:ext cx="1440160" cy="1204093"/>
            <a:chOff x="7540783" y="283211"/>
            <a:chExt cx="1440160" cy="1204093"/>
          </a:xfrm>
        </p:grpSpPr>
        <p:pic>
          <p:nvPicPr>
            <p:cNvPr id="11" name="Picture 9" descr="http://мигэнергоремонт.рф/gallery_gen/cc142a40f2d41e23e0cd6cdd69911c29_220x117.70114942529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283211"/>
              <a:ext cx="1329055" cy="677206"/>
            </a:xfrm>
            <a:prstGeom prst="rect">
              <a:avLst/>
            </a:prstGeom>
            <a:noFill/>
            <a:extLst/>
          </p:spPr>
        </p:pic>
        <p:pic>
          <p:nvPicPr>
            <p:cNvPr id="12" name="Picture 7" descr="C:\Users\Lider2\Desktop\3fd9e94b-e8d5-47ab-981a-b2cc90cb1c87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783" y="1057560"/>
              <a:ext cx="1440160" cy="429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4487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Поставка</a:t>
            </a:r>
            <a:r>
              <a:rPr lang="en-US" sz="3200" b="1" i="1" dirty="0" smtClean="0">
                <a:solidFill>
                  <a:srgbClr val="0070C0"/>
                </a:solidFill>
              </a:rPr>
              <a:t> </a:t>
            </a:r>
            <a:r>
              <a:rPr lang="ru-RU" sz="3200" b="1" i="1" dirty="0" smtClean="0">
                <a:solidFill>
                  <a:srgbClr val="0070C0"/>
                </a:solidFill>
              </a:rPr>
              <a:t>отечественных </a:t>
            </a:r>
            <a:br>
              <a:rPr lang="ru-RU" sz="3200" b="1" i="1" dirty="0" smtClean="0">
                <a:solidFill>
                  <a:srgbClr val="0070C0"/>
                </a:solidFill>
              </a:rPr>
            </a:br>
            <a:r>
              <a:rPr lang="ru-RU" sz="3200" b="1" i="1" dirty="0" smtClean="0">
                <a:solidFill>
                  <a:srgbClr val="0070C0"/>
                </a:solidFill>
              </a:rPr>
              <a:t>компонентов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644916" cy="4525963"/>
          </a:xfrm>
        </p:spPr>
        <p:txBody>
          <a:bodyPr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Электродвигатели обдува с крыльчаткой и защитной сеткой</a:t>
            </a:r>
          </a:p>
          <a:p>
            <a:pPr marL="0" indent="0">
              <a:buClr>
                <a:srgbClr val="0070C0"/>
              </a:buClr>
              <a:buNone/>
            </a:pPr>
            <a:endParaRPr lang="ru-RU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75655"/>
            <a:ext cx="1268257" cy="94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4919008"/>
            <a:ext cx="59401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70C0"/>
              </a:buClr>
            </a:pP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	Среднегодовой объем  поставки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, ед. </a:t>
            </a:r>
          </a:p>
          <a:p>
            <a:r>
              <a:rPr lang="ru-RU" sz="9600" dirty="0" smtClean="0">
                <a:solidFill>
                  <a:srgbClr val="0070C0"/>
                </a:solidFill>
              </a:rPr>
              <a:t>	 &gt;100</a:t>
            </a:r>
            <a:endParaRPr lang="ru-RU" sz="9600" dirty="0">
              <a:solidFill>
                <a:srgbClr val="0070C0"/>
              </a:solidFill>
            </a:endParaRPr>
          </a:p>
        </p:txBody>
      </p:sp>
      <p:sp>
        <p:nvSpPr>
          <p:cNvPr id="2" name="AutoShape 2" descr="blob:https://www.erase.bg/539af9be-00b9-4be9-8079-aba8e5c0b0e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ww.erase.bg/539af9be-00b9-4be9-8079-aba8e5c0b0e7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blob:https://www.erase.bg/539af9be-00b9-4be9-8079-aba8e5c0b0e7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3" name="Picture 7" descr="C:\Users\Lider2\Desktop\Эл.двигатели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649" y="2492896"/>
            <a:ext cx="3993351" cy="265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7540783" y="283211"/>
            <a:ext cx="1440160" cy="1204093"/>
            <a:chOff x="7540783" y="283211"/>
            <a:chExt cx="1440160" cy="1204093"/>
          </a:xfrm>
        </p:grpSpPr>
        <p:pic>
          <p:nvPicPr>
            <p:cNvPr id="14" name="Picture 9" descr="http://мигэнергоремонт.рф/gallery_gen/cc142a40f2d41e23e0cd6cdd69911c29_220x117.70114942529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283211"/>
              <a:ext cx="1329055" cy="677206"/>
            </a:xfrm>
            <a:prstGeom prst="rect">
              <a:avLst/>
            </a:prstGeom>
            <a:noFill/>
            <a:extLst/>
          </p:spPr>
        </p:pic>
        <p:pic>
          <p:nvPicPr>
            <p:cNvPr id="19" name="Picture 7" descr="C:\Users\Lider2\Desktop\3fd9e94b-e8d5-47ab-981a-b2cc90cb1c87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783" y="1057560"/>
              <a:ext cx="1440160" cy="429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0238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0"/>
            <a:ext cx="9144000" cy="68557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364" y="0"/>
            <a:ext cx="912963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i="1" dirty="0">
                <a:solidFill>
                  <a:prstClr val="white"/>
                </a:solidFill>
              </a:rPr>
              <a:t>ЛИДЕР-ЭНЕРГО</a:t>
            </a:r>
            <a:r>
              <a:rPr lang="en-US" sz="6600" i="1" dirty="0">
                <a:solidFill>
                  <a:prstClr val="white"/>
                </a:solidFill>
              </a:rPr>
              <a:t> (LE LLS</a:t>
            </a:r>
            <a:r>
              <a:rPr lang="en-US" sz="6600" i="1" dirty="0" smtClean="0">
                <a:solidFill>
                  <a:prstClr val="white"/>
                </a:solidFill>
              </a:rPr>
              <a:t>)</a:t>
            </a:r>
            <a:endParaRPr lang="ru-RU" sz="6600" i="1" dirty="0" smtClean="0">
              <a:solidFill>
                <a:prstClr val="white"/>
              </a:solidFill>
            </a:endParaRPr>
          </a:p>
          <a:p>
            <a:pPr algn="ctr"/>
            <a:r>
              <a:rPr lang="ru-RU" sz="3600" i="1" dirty="0">
                <a:solidFill>
                  <a:schemeClr val="bg1"/>
                </a:solidFill>
              </a:rPr>
              <a:t>Уверенность в каждом элементе.</a:t>
            </a:r>
            <a:endParaRPr lang="ru-RU" sz="3600" i="1" dirty="0">
              <a:solidFill>
                <a:prstClr val="white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4364" y="4941167"/>
            <a:ext cx="9129635" cy="191454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3600" dirty="0" smtClean="0">
                <a:solidFill>
                  <a:prstClr val="white"/>
                </a:solidFill>
              </a:rPr>
              <a:t>Замещение критически важного оборудования.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3600" dirty="0" smtClean="0">
                <a:solidFill>
                  <a:prstClr val="white"/>
                </a:solidFill>
              </a:rPr>
              <a:t>Устройства РПН и моторные привода </a:t>
            </a:r>
            <a:endParaRPr lang="en-US" sz="3600" dirty="0" smtClean="0">
              <a:solidFill>
                <a:prstClr val="white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US" sz="7100" dirty="0" smtClean="0">
                <a:solidFill>
                  <a:prstClr val="white"/>
                </a:solidFill>
              </a:rPr>
              <a:t>HUAMING</a:t>
            </a:r>
            <a:endParaRPr lang="ru-RU" sz="71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9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i="1" dirty="0" smtClean="0">
                <a:solidFill>
                  <a:srgbClr val="0070C0"/>
                </a:solidFill>
              </a:rPr>
              <a:t>HUAMING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709120"/>
          </a:xfrm>
        </p:spPr>
        <p:txBody>
          <a:bodyPr numCol="1"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	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endParaRPr lang="ru-RU" dirty="0" smtClean="0"/>
          </a:p>
          <a:p>
            <a:endParaRPr lang="en-US" dirty="0" smtClean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75655"/>
            <a:ext cx="1268257" cy="94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lc="http://schemas.openxmlformats.org/drawingml/2006/lockedCanvas" xmlns="" xmlns:a16="http://schemas.microsoft.com/office/drawing/2014/main" id="{0D70C21E-838B-4FAB-BA82-8CFA0F4D9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48" y="1521211"/>
            <a:ext cx="1908085" cy="2524813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厂貌">
            <a:extLst>
              <a:ext uri="{FF2B5EF4-FFF2-40B4-BE49-F238E27FC236}">
                <a16:creationId xmlns:lc="http://schemas.openxmlformats.org/drawingml/2006/lockedCanvas" xmlns="" xmlns:a16="http://schemas.microsoft.com/office/drawing/2014/main" id="{54C51B52-ECDE-4DD8-9ACF-C0F2F90359B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/>
          <a:srcRect t="23810" r="1961"/>
          <a:stretch>
            <a:fillRect/>
          </a:stretch>
        </p:blipFill>
        <p:spPr bwMode="auto">
          <a:xfrm>
            <a:off x="4106462" y="1521212"/>
            <a:ext cx="4886770" cy="2019300"/>
          </a:xfrm>
          <a:prstGeom prst="rect">
            <a:avLst/>
          </a:prstGeom>
          <a:gradFill>
            <a:gsLst>
              <a:gs pos="0">
                <a:srgbClr val="BBE0E3">
                  <a:tint val="66000"/>
                  <a:satMod val="160000"/>
                </a:srgbClr>
              </a:gs>
              <a:gs pos="50000">
                <a:srgbClr val="BBE0E3">
                  <a:tint val="44500"/>
                  <a:satMod val="160000"/>
                </a:srgbClr>
              </a:gs>
              <a:gs pos="100000">
                <a:srgbClr val="BBE0E3">
                  <a:tint val="23500"/>
                  <a:satMod val="160000"/>
                </a:srgb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2">
            <a:extLst>
              <a:ext uri="{FF2B5EF4-FFF2-40B4-BE49-F238E27FC236}">
                <a16:creationId xmlns:lc="http://schemas.openxmlformats.org/drawingml/2006/lockedCanvas" xmlns="" xmlns:a16="http://schemas.microsoft.com/office/drawing/2014/main" id="{92BEED33-684C-44E8-9E81-F284C220EB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09120"/>
            <a:ext cx="4419600" cy="1659944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lc="http://schemas.openxmlformats.org/drawingml/2006/lockedCanvas" xmlns="" xmlns:a16="http://schemas.microsoft.com/office/drawing/2014/main" id="{9B680C73-8A3A-46B1-AE27-EE0B7697A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509120"/>
            <a:ext cx="4061192" cy="1659943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0">
            <a:extLst>
              <a:ext uri="{FF2B5EF4-FFF2-40B4-BE49-F238E27FC236}">
                <a16:creationId xmlns:lc="http://schemas.openxmlformats.org/drawingml/2006/lockedCanvas" xmlns="" xmlns:a16="http://schemas.microsoft.com/office/drawing/2014/main" id="{3F59CB5D-53FC-4D98-BB2D-5D54BAEF4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4046025"/>
            <a:ext cx="28803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66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66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66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66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66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000066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000066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000066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000066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342891" marR="0" lvl="0" indent="-342891" algn="just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Штаб-квартира, </a:t>
            </a:r>
            <a:r>
              <a:rPr kumimoji="0" lang="ru-RU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Шанхай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0" name="TextBox 11">
            <a:extLst>
              <a:ext uri="{FF2B5EF4-FFF2-40B4-BE49-F238E27FC236}">
                <a16:creationId xmlns:lc="http://schemas.openxmlformats.org/drawingml/2006/lockedCanvas" xmlns="" xmlns:a16="http://schemas.microsoft.com/office/drawing/2014/main" id="{E0C254E5-E0E7-41E0-BF88-04A3C38F5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536560"/>
            <a:ext cx="3690835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66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66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66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66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66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000066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000066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000066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000066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342891" marR="0" lvl="0" indent="-342891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HMS, Главный завод, Шанхай
Произв. мощность: 12 000 РПН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1" name="TextBox 13">
            <a:extLst>
              <a:ext uri="{FF2B5EF4-FFF2-40B4-BE49-F238E27FC236}">
                <a16:creationId xmlns:lc="http://schemas.openxmlformats.org/drawingml/2006/lockedCanvas" xmlns="" xmlns:a16="http://schemas.microsoft.com/office/drawing/2014/main" id="{F214A984-7C6A-4A7B-92FD-DF5648070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816" y="6169064"/>
            <a:ext cx="4441304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66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66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66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66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66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000066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000066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000066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000066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342891" indent="-342891" algn="ctr">
              <a:spcBef>
                <a:spcPct val="50000"/>
              </a:spcBef>
              <a:defRPr/>
            </a:pPr>
            <a:r>
              <a:rPr lang="en-US" altLang="zh-CN" sz="1400" b="0" dirty="0" err="1">
                <a:solidFill>
                  <a:schemeClr val="tx1"/>
                </a:solidFill>
                <a:latin typeface="+mj-lt"/>
              </a:rPr>
              <a:t>ChangZheng</a:t>
            </a:r>
            <a:r>
              <a:rPr lang="en-US" altLang="zh-CN" sz="1400" b="0" dirty="0">
                <a:solidFill>
                  <a:schemeClr val="tx1"/>
                </a:solidFill>
                <a:latin typeface="+mj-lt"/>
              </a:rPr>
              <a:t> Electric, </a:t>
            </a:r>
          </a:p>
          <a:p>
            <a:pPr marL="342891" indent="-342891" algn="ctr">
              <a:spcBef>
                <a:spcPct val="50000"/>
              </a:spcBef>
              <a:defRPr/>
            </a:pPr>
            <a:r>
              <a:rPr lang="ru-RU" altLang="zh-CN" sz="1400" b="0" dirty="0">
                <a:solidFill>
                  <a:schemeClr val="tx1"/>
                </a:solidFill>
                <a:latin typeface="+mj-lt"/>
              </a:rPr>
              <a:t>Гуйчжоу, КНР, произв. мощность: 5 000 РПН</a:t>
            </a:r>
            <a:endParaRPr lang="en-US" altLang="zh-CN" sz="1400" b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2" name="TextBox 13">
            <a:extLst>
              <a:ext uri="{FF2B5EF4-FFF2-40B4-BE49-F238E27FC236}">
                <a16:creationId xmlns:lc="http://schemas.openxmlformats.org/drawingml/2006/lockedCanvas" xmlns="" xmlns:a16="http://schemas.microsoft.com/office/drawing/2014/main" id="{4511D261-11C1-44FD-B0A5-A40E62265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6879" y="6160931"/>
            <a:ext cx="30480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66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66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66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66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66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000066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000066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000066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000066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257175" indent="-257175" algn="ctr">
              <a:spcBef>
                <a:spcPct val="50000"/>
              </a:spcBef>
              <a:buNone/>
              <a:defRPr/>
            </a:pPr>
            <a:r>
              <a:rPr lang="ru-RU" altLang="zh-CN" sz="1400" b="0" dirty="0">
                <a:solidFill>
                  <a:schemeClr val="tx1"/>
                </a:solidFill>
                <a:latin typeface="+mj-lt"/>
              </a:rPr>
              <a:t>HMT, завод, Турция
</a:t>
            </a:r>
            <a:r>
              <a:rPr lang="ru-RU" altLang="zh-CN" sz="1400" b="0" dirty="0" err="1">
                <a:solidFill>
                  <a:schemeClr val="tx1"/>
                </a:solidFill>
                <a:latin typeface="+mj-lt"/>
              </a:rPr>
              <a:t>Произв</a:t>
            </a:r>
            <a:r>
              <a:rPr lang="ru-RU" altLang="zh-CN" sz="1400" b="0" dirty="0">
                <a:solidFill>
                  <a:schemeClr val="tx1"/>
                </a:solidFill>
                <a:latin typeface="+mj-lt"/>
              </a:rPr>
              <a:t> мощность: 2 000 РПН</a:t>
            </a:r>
            <a:endParaRPr lang="zh-CN" altLang="en-US" sz="1400" b="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7540783" y="283211"/>
            <a:ext cx="1440160" cy="1204093"/>
            <a:chOff x="7540783" y="283211"/>
            <a:chExt cx="1440160" cy="1204093"/>
          </a:xfrm>
        </p:grpSpPr>
        <p:pic>
          <p:nvPicPr>
            <p:cNvPr id="26" name="Picture 9" descr="http://мигэнергоремонт.рф/gallery_gen/cc142a40f2d41e23e0cd6cdd69911c29_220x117.70114942529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283211"/>
              <a:ext cx="1329055" cy="677206"/>
            </a:xfrm>
            <a:prstGeom prst="rect">
              <a:avLst/>
            </a:prstGeom>
            <a:noFill/>
            <a:extLst/>
          </p:spPr>
        </p:pic>
        <p:pic>
          <p:nvPicPr>
            <p:cNvPr id="27" name="Picture 7" descr="C:\Users\Lider2\Desktop\3fd9e94b-e8d5-47ab-981a-b2cc90cb1c87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783" y="1057560"/>
              <a:ext cx="1440160" cy="429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7846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i="1" dirty="0" smtClean="0">
                <a:solidFill>
                  <a:srgbClr val="0070C0"/>
                </a:solidFill>
              </a:rPr>
              <a:t>HUAMING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709120"/>
          </a:xfrm>
        </p:spPr>
        <p:txBody>
          <a:bodyPr numCol="1"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	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endParaRPr lang="ru-RU" dirty="0" smtClean="0"/>
          </a:p>
          <a:p>
            <a:endParaRPr lang="en-US" dirty="0" smtClean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75655"/>
            <a:ext cx="1268257" cy="94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 descr="https://lider-energo.ru/wp-content/uploads/2022/12/huaming-2023-scaled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558" y="1503450"/>
            <a:ext cx="3921090" cy="53545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23528" y="1503450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/>
              <a:t>ООО ЛИДЕР-ЭНЕРГО – авторизованный поставщик продукции и услуг </a:t>
            </a:r>
            <a:r>
              <a:rPr lang="en-US" sz="2400" b="1" dirty="0"/>
              <a:t>SHANGHAI HUAMING POWER EQUIPMENT CO</a:t>
            </a:r>
            <a:r>
              <a:rPr lang="ru-RU" sz="2400" b="1" dirty="0"/>
              <a:t>., </a:t>
            </a:r>
            <a:r>
              <a:rPr lang="en-US" sz="2400" b="1" dirty="0"/>
              <a:t>LTD </a:t>
            </a:r>
            <a:r>
              <a:rPr lang="ru-RU" sz="2400" dirty="0"/>
              <a:t>(КНР) в отношении производимых переключающих устройств РПН, ПБВ, моторных приводов, аксессуаров и аутентичных к ним запасных частей.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7540783" y="283211"/>
            <a:ext cx="1440160" cy="1204093"/>
            <a:chOff x="7540783" y="283211"/>
            <a:chExt cx="1440160" cy="1204093"/>
          </a:xfrm>
        </p:grpSpPr>
        <p:pic>
          <p:nvPicPr>
            <p:cNvPr id="11" name="Picture 9" descr="http://мигэнергоремонт.рф/gallery_gen/cc142a40f2d41e23e0cd6cdd69911c29_220x117.70114942529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283211"/>
              <a:ext cx="1329055" cy="677206"/>
            </a:xfrm>
            <a:prstGeom prst="rect">
              <a:avLst/>
            </a:prstGeom>
            <a:noFill/>
            <a:extLst/>
          </p:spPr>
        </p:pic>
        <p:pic>
          <p:nvPicPr>
            <p:cNvPr id="17" name="Picture 7" descr="C:\Users\Lider2\Desktop\3fd9e94b-e8d5-47ab-981a-b2cc90cb1c87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783" y="1057560"/>
              <a:ext cx="1440160" cy="429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5432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Руководящий принцип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"Разумное импортозамещение - наш долгосрочный приоритет, независимо от обстоятельств"</a:t>
            </a:r>
            <a:r>
              <a:rPr lang="ru-RU" i="1" dirty="0"/>
              <a:t> </a:t>
            </a:r>
            <a:endParaRPr lang="ru-RU" i="1" dirty="0" smtClean="0"/>
          </a:p>
          <a:p>
            <a:pPr marL="0" indent="0" algn="r">
              <a:buNone/>
            </a:pPr>
            <a:endParaRPr lang="ru-RU" sz="2000" dirty="0" smtClean="0"/>
          </a:p>
          <a:p>
            <a:pPr marL="0" indent="0" algn="r">
              <a:buNone/>
            </a:pPr>
            <a:r>
              <a:rPr lang="ru-RU" sz="2000" dirty="0" smtClean="0"/>
              <a:t>Президент России Владимир Путин.</a:t>
            </a:r>
            <a:endParaRPr lang="ru-RU" dirty="0" smtClean="0"/>
          </a:p>
          <a:p>
            <a:pPr marL="0" indent="0" algn="r">
              <a:buNone/>
            </a:pPr>
            <a:endParaRPr lang="ru-RU" sz="2000" dirty="0" smtClean="0"/>
          </a:p>
          <a:p>
            <a:pPr marL="0" indent="0" algn="r">
              <a:buNone/>
            </a:pPr>
            <a:endParaRPr lang="ru-RU" sz="2000" dirty="0" smtClean="0"/>
          </a:p>
          <a:p>
            <a:pPr marL="0" indent="0" algn="r">
              <a:buNone/>
            </a:pPr>
            <a:r>
              <a:rPr lang="ru-RU" sz="2000" dirty="0" smtClean="0"/>
              <a:t>(Из </a:t>
            </a:r>
            <a:r>
              <a:rPr lang="ru-RU" sz="2000" dirty="0"/>
              <a:t>послания Президента РФ Федеральному Собранию</a:t>
            </a:r>
          </a:p>
          <a:p>
            <a:pPr marL="0" indent="0" algn="r">
              <a:buNone/>
            </a:pPr>
            <a:r>
              <a:rPr lang="ru-RU" sz="2000" dirty="0"/>
              <a:t>4 декабря 2014 </a:t>
            </a:r>
            <a:r>
              <a:rPr lang="ru-RU" sz="2000" dirty="0" smtClean="0"/>
              <a:t>года)</a:t>
            </a:r>
            <a:endParaRPr lang="ru-RU" sz="2000" dirty="0"/>
          </a:p>
          <a:p>
            <a:endParaRPr lang="ru-RU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75655"/>
            <a:ext cx="1268257" cy="94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C:\Users\Lider2\Desktop\iXAJ0WOCZ-transform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520" y="3284984"/>
            <a:ext cx="1598120" cy="92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im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im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7540783" y="283211"/>
            <a:ext cx="1440160" cy="1204093"/>
            <a:chOff x="7540783" y="283211"/>
            <a:chExt cx="1440160" cy="1204093"/>
          </a:xfrm>
        </p:grpSpPr>
        <p:pic>
          <p:nvPicPr>
            <p:cNvPr id="11" name="Picture 9" descr="http://мигэнергоремонт.рф/gallery_gen/cc142a40f2d41e23e0cd6cdd69911c29_220x117.70114942529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283211"/>
              <a:ext cx="1329055" cy="677206"/>
            </a:xfrm>
            <a:prstGeom prst="rect">
              <a:avLst/>
            </a:prstGeom>
            <a:noFill/>
            <a:extLst/>
          </p:spPr>
        </p:pic>
        <p:pic>
          <p:nvPicPr>
            <p:cNvPr id="1031" name="Picture 7" descr="C:\Users\Lider2\Desktop\3fd9e94b-e8d5-47ab-981a-b2cc90cb1c87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783" y="1057560"/>
              <a:ext cx="1440160" cy="429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0229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ru-RU" sz="3200" b="1" i="1" dirty="0" smtClean="0">
                <a:solidFill>
                  <a:srgbClr val="0070C0"/>
                </a:solidFill>
              </a:rPr>
              <a:t> </a:t>
            </a:r>
            <a:r>
              <a:rPr lang="en-US" sz="3200" b="1" i="1" dirty="0" smtClean="0">
                <a:solidFill>
                  <a:srgbClr val="0070C0"/>
                </a:solidFill>
              </a:rPr>
              <a:t/>
            </a:r>
            <a:br>
              <a:rPr lang="en-US" sz="3200" b="1" i="1" dirty="0" smtClean="0">
                <a:solidFill>
                  <a:srgbClr val="0070C0"/>
                </a:solidFill>
              </a:rPr>
            </a:br>
            <a:r>
              <a:rPr lang="en-US" sz="3600" b="1" i="1" dirty="0" smtClean="0">
                <a:solidFill>
                  <a:srgbClr val="0070C0"/>
                </a:solidFill>
              </a:rPr>
              <a:t>HUAMING</a:t>
            </a:r>
            <a:r>
              <a:rPr lang="ru-RU" sz="3600" b="1" i="1" dirty="0" smtClean="0">
                <a:solidFill>
                  <a:srgbClr val="0070C0"/>
                </a:solidFill>
              </a:rPr>
              <a:t> </a:t>
            </a:r>
            <a:br>
              <a:rPr lang="ru-RU" sz="3600" b="1" i="1" dirty="0" smtClean="0">
                <a:solidFill>
                  <a:srgbClr val="0070C0"/>
                </a:solidFill>
              </a:rPr>
            </a:br>
            <a:r>
              <a:rPr lang="ru-RU" sz="3600" b="1" i="1" dirty="0" smtClean="0">
                <a:solidFill>
                  <a:srgbClr val="0070C0"/>
                </a:solidFill>
              </a:rPr>
              <a:t>Переключающие устройства</a:t>
            </a:r>
            <a:r>
              <a:rPr lang="ru-RU" sz="32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bg1">
                    <a:lumMod val="50000"/>
                  </a:schemeClr>
                </a:solidFill>
              </a:rPr>
            </a:br>
            <a:endParaRPr lang="ru-RU" sz="3200" b="1" i="1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709120"/>
          </a:xfrm>
        </p:spPr>
        <p:txBody>
          <a:bodyPr numCol="1"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Линейка РПН для масляных трансформаторов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с разрывом дуги в масле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	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en-US" dirty="0" smtClean="0"/>
              <a:t>CV&amp;SV	SYX (J, T) ZZ	</a:t>
            </a:r>
            <a:r>
              <a:rPr lang="ru-RU" dirty="0" smtClean="0"/>
              <a:t>	</a:t>
            </a:r>
            <a:r>
              <a:rPr lang="en-US" dirty="0" smtClean="0"/>
              <a:t>CM	</a:t>
            </a:r>
            <a:r>
              <a:rPr lang="ru-RU" dirty="0" smtClean="0"/>
              <a:t>	</a:t>
            </a:r>
            <a:r>
              <a:rPr lang="en-US" dirty="0" smtClean="0"/>
              <a:t>CMD</a:t>
            </a:r>
            <a:endParaRPr lang="ru-RU" dirty="0" smtClean="0"/>
          </a:p>
          <a:p>
            <a:endParaRPr lang="ru-RU" dirty="0" smtClean="0"/>
          </a:p>
          <a:p>
            <a:endParaRPr lang="en-US" dirty="0" smtClean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75655"/>
            <a:ext cx="1268257" cy="94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968" y="2883771"/>
            <a:ext cx="2425240" cy="2425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721" y="2888707"/>
            <a:ext cx="2425241" cy="2425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431" y="2883770"/>
            <a:ext cx="2425240" cy="2425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" y="2888707"/>
            <a:ext cx="2420303" cy="2420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7540783" y="283211"/>
            <a:ext cx="1440160" cy="1204093"/>
            <a:chOff x="7540783" y="283211"/>
            <a:chExt cx="1440160" cy="1204093"/>
          </a:xfrm>
        </p:grpSpPr>
        <p:pic>
          <p:nvPicPr>
            <p:cNvPr id="17" name="Picture 9" descr="http://мигэнергоремонт.рф/gallery_gen/cc142a40f2d41e23e0cd6cdd69911c29_220x117.70114942529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283211"/>
              <a:ext cx="1329055" cy="677206"/>
            </a:xfrm>
            <a:prstGeom prst="rect">
              <a:avLst/>
            </a:prstGeom>
            <a:noFill/>
            <a:extLst/>
          </p:spPr>
        </p:pic>
        <p:pic>
          <p:nvPicPr>
            <p:cNvPr id="18" name="Picture 7" descr="C:\Users\Lider2\Desktop\3fd9e94b-e8d5-47ab-981a-b2cc90cb1c87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783" y="1057560"/>
              <a:ext cx="1440160" cy="429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9209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ru-RU" sz="3200" b="1" i="1" dirty="0" smtClean="0">
                <a:solidFill>
                  <a:srgbClr val="0070C0"/>
                </a:solidFill>
              </a:rPr>
              <a:t> </a:t>
            </a:r>
            <a:r>
              <a:rPr lang="en-US" sz="3200" b="1" i="1" dirty="0" smtClean="0">
                <a:solidFill>
                  <a:srgbClr val="0070C0"/>
                </a:solidFill>
              </a:rPr>
              <a:t/>
            </a:r>
            <a:br>
              <a:rPr lang="en-US" sz="3200" b="1" i="1" dirty="0" smtClean="0">
                <a:solidFill>
                  <a:srgbClr val="0070C0"/>
                </a:solidFill>
              </a:rPr>
            </a:br>
            <a:r>
              <a:rPr lang="en-US" sz="3600" b="1" i="1" dirty="0" smtClean="0">
                <a:solidFill>
                  <a:srgbClr val="0070C0"/>
                </a:solidFill>
              </a:rPr>
              <a:t>HUAMING</a:t>
            </a:r>
            <a:r>
              <a:rPr lang="ru-RU" sz="3600" b="1" i="1" dirty="0" smtClean="0">
                <a:solidFill>
                  <a:srgbClr val="0070C0"/>
                </a:solidFill>
              </a:rPr>
              <a:t> </a:t>
            </a:r>
            <a:br>
              <a:rPr lang="ru-RU" sz="3600" b="1" i="1" dirty="0" smtClean="0">
                <a:solidFill>
                  <a:srgbClr val="0070C0"/>
                </a:solidFill>
              </a:rPr>
            </a:br>
            <a:r>
              <a:rPr lang="ru-RU" sz="3600" b="1" i="1" dirty="0" smtClean="0">
                <a:solidFill>
                  <a:srgbClr val="0070C0"/>
                </a:solidFill>
              </a:rPr>
              <a:t>Переключающие устройства</a:t>
            </a:r>
            <a:r>
              <a:rPr lang="ru-RU" sz="32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bg1">
                    <a:lumMod val="50000"/>
                  </a:schemeClr>
                </a:solidFill>
              </a:rPr>
            </a:br>
            <a:endParaRPr lang="ru-RU" sz="3200" b="1" i="1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 numCol="1">
            <a:normAutofit lnSpcReduction="10000"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Линейка РПН для масляных трансформаторов с разрывом дуги в вакууме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	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en-US" dirty="0" smtClean="0"/>
              <a:t>CV2	</a:t>
            </a:r>
            <a:r>
              <a:rPr lang="ru-RU" dirty="0" smtClean="0"/>
              <a:t>	</a:t>
            </a:r>
            <a:r>
              <a:rPr lang="en-US" dirty="0" smtClean="0"/>
              <a:t>CM2		   CHGV	       CDZV/SHZV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en-US" dirty="0" smtClean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75655"/>
            <a:ext cx="1268257" cy="94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 descr="https://lider-energo.ru/wp-content/uploads/2022/11/rpn-cv2-huaming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1917"/>
            <a:ext cx="2242873" cy="23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s://lider-energo.ru/wp-content/uploads/2022/05/huaming-rpn-sm2-1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873" y="2787229"/>
            <a:ext cx="2243763" cy="2308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s://lider-energo.ru/wp-content/uploads/2022/05/rpnshgv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636" y="2782417"/>
            <a:ext cx="2344920" cy="231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https://lider-energo.ru/wp-content/uploads/2022/05/rpnsdzv.jpg"/>
          <p:cNvPicPr/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360" y="2782417"/>
            <a:ext cx="2309160" cy="2309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Группа 19"/>
          <p:cNvGrpSpPr/>
          <p:nvPr/>
        </p:nvGrpSpPr>
        <p:grpSpPr>
          <a:xfrm>
            <a:off x="7540783" y="283211"/>
            <a:ext cx="1440160" cy="1204093"/>
            <a:chOff x="7540783" y="283211"/>
            <a:chExt cx="1440160" cy="1204093"/>
          </a:xfrm>
        </p:grpSpPr>
        <p:pic>
          <p:nvPicPr>
            <p:cNvPr id="21" name="Picture 9" descr="http://мигэнергоремонт.рф/gallery_gen/cc142a40f2d41e23e0cd6cdd69911c29_220x117.70114942529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283211"/>
              <a:ext cx="1329055" cy="677206"/>
            </a:xfrm>
            <a:prstGeom prst="rect">
              <a:avLst/>
            </a:prstGeom>
            <a:noFill/>
            <a:extLst/>
          </p:spPr>
        </p:pic>
        <p:pic>
          <p:nvPicPr>
            <p:cNvPr id="22" name="Picture 7" descr="C:\Users\Lider2\Desktop\3fd9e94b-e8d5-47ab-981a-b2cc90cb1c87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783" y="1057560"/>
              <a:ext cx="1440160" cy="429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8734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ru-RU" sz="3200" b="1" i="1" dirty="0" smtClean="0">
                <a:solidFill>
                  <a:srgbClr val="0070C0"/>
                </a:solidFill>
              </a:rPr>
              <a:t> </a:t>
            </a:r>
            <a:r>
              <a:rPr lang="en-US" sz="3200" b="1" i="1" dirty="0" smtClean="0">
                <a:solidFill>
                  <a:srgbClr val="0070C0"/>
                </a:solidFill>
              </a:rPr>
              <a:t/>
            </a:r>
            <a:br>
              <a:rPr lang="en-US" sz="3200" b="1" i="1" dirty="0" smtClean="0">
                <a:solidFill>
                  <a:srgbClr val="0070C0"/>
                </a:solidFill>
              </a:rPr>
            </a:br>
            <a:r>
              <a:rPr lang="en-US" sz="3600" b="1" i="1" dirty="0" smtClean="0">
                <a:solidFill>
                  <a:srgbClr val="0070C0"/>
                </a:solidFill>
              </a:rPr>
              <a:t>HUAMING</a:t>
            </a:r>
            <a:r>
              <a:rPr lang="ru-RU" sz="3600" b="1" i="1" dirty="0" smtClean="0">
                <a:solidFill>
                  <a:srgbClr val="0070C0"/>
                </a:solidFill>
              </a:rPr>
              <a:t> </a:t>
            </a:r>
            <a:br>
              <a:rPr lang="ru-RU" sz="3600" b="1" i="1" dirty="0" smtClean="0">
                <a:solidFill>
                  <a:srgbClr val="0070C0"/>
                </a:solidFill>
              </a:rPr>
            </a:br>
            <a:r>
              <a:rPr lang="ru-RU" sz="3600" b="1" i="1" dirty="0" smtClean="0">
                <a:solidFill>
                  <a:srgbClr val="0070C0"/>
                </a:solidFill>
              </a:rPr>
              <a:t>Переключающие устройства</a:t>
            </a:r>
            <a:r>
              <a:rPr lang="ru-RU" sz="32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bg1">
                    <a:lumMod val="50000"/>
                  </a:schemeClr>
                </a:solidFill>
              </a:rPr>
            </a:br>
            <a:endParaRPr lang="ru-RU" sz="3200" b="1" i="1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 numCol="1"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Линейка РПН для масляных трансформаторов с разрывом дуги в вакууме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	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  <a:p>
            <a:pPr marL="1828800" lvl="4" indent="0">
              <a:buNone/>
            </a:pPr>
            <a:endParaRPr lang="ru-RU" dirty="0" smtClean="0"/>
          </a:p>
          <a:p>
            <a:pPr marL="1828800" lvl="4" indent="0">
              <a:buNone/>
            </a:pPr>
            <a:endParaRPr lang="ru-RU" dirty="0" smtClean="0"/>
          </a:p>
          <a:p>
            <a:pPr marL="1828800" lvl="4" indent="0">
              <a:buNone/>
            </a:pPr>
            <a:r>
              <a:rPr lang="en-US" sz="3200" dirty="0" smtClean="0"/>
              <a:t>HWV			HWDK</a:t>
            </a:r>
            <a:endParaRPr lang="ru-RU" sz="3200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en-US" dirty="0" smtClean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75655"/>
            <a:ext cx="1268257" cy="94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Рисунок 19" descr="https://lider-energo.ru/wp-content/uploads/2022/05/rpnhwv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777" y="2899315"/>
            <a:ext cx="2784743" cy="2784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https://lider-energo.ru/wp-content/uploads/2023/01/rpn-hwdk2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520" y="2899316"/>
            <a:ext cx="2687032" cy="27847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Группа 9"/>
          <p:cNvGrpSpPr/>
          <p:nvPr/>
        </p:nvGrpSpPr>
        <p:grpSpPr>
          <a:xfrm>
            <a:off x="7540783" y="283211"/>
            <a:ext cx="1440160" cy="1204093"/>
            <a:chOff x="7540783" y="283211"/>
            <a:chExt cx="1440160" cy="1204093"/>
          </a:xfrm>
        </p:grpSpPr>
        <p:pic>
          <p:nvPicPr>
            <p:cNvPr id="11" name="Picture 9" descr="http://мигэнергоремонт.рф/gallery_gen/cc142a40f2d41e23e0cd6cdd69911c29_220x117.70114942529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283211"/>
              <a:ext cx="1329055" cy="677206"/>
            </a:xfrm>
            <a:prstGeom prst="rect">
              <a:avLst/>
            </a:prstGeom>
            <a:noFill/>
            <a:extLst/>
          </p:spPr>
        </p:pic>
        <p:pic>
          <p:nvPicPr>
            <p:cNvPr id="13" name="Picture 7" descr="C:\Users\Lider2\Desktop\3fd9e94b-e8d5-47ab-981a-b2cc90cb1c87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783" y="1057560"/>
              <a:ext cx="1440160" cy="429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6473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ru-RU" sz="3200" b="1" i="1" dirty="0" smtClean="0">
                <a:solidFill>
                  <a:srgbClr val="0070C0"/>
                </a:solidFill>
              </a:rPr>
              <a:t> </a:t>
            </a:r>
            <a:r>
              <a:rPr lang="en-US" sz="3200" b="1" i="1" dirty="0" smtClean="0">
                <a:solidFill>
                  <a:srgbClr val="0070C0"/>
                </a:solidFill>
              </a:rPr>
              <a:t/>
            </a:r>
            <a:br>
              <a:rPr lang="en-US" sz="3200" b="1" i="1" dirty="0" smtClean="0">
                <a:solidFill>
                  <a:srgbClr val="0070C0"/>
                </a:solidFill>
              </a:rPr>
            </a:br>
            <a:r>
              <a:rPr lang="en-US" sz="3600" b="1" i="1" dirty="0" smtClean="0">
                <a:solidFill>
                  <a:srgbClr val="0070C0"/>
                </a:solidFill>
              </a:rPr>
              <a:t>HUAMING</a:t>
            </a:r>
            <a:r>
              <a:rPr lang="ru-RU" sz="3600" b="1" i="1" dirty="0" smtClean="0">
                <a:solidFill>
                  <a:srgbClr val="0070C0"/>
                </a:solidFill>
              </a:rPr>
              <a:t> </a:t>
            </a:r>
            <a:br>
              <a:rPr lang="ru-RU" sz="3600" b="1" i="1" dirty="0" smtClean="0">
                <a:solidFill>
                  <a:srgbClr val="0070C0"/>
                </a:solidFill>
              </a:rPr>
            </a:br>
            <a:r>
              <a:rPr lang="ru-RU" sz="3600" b="1" i="1" dirty="0" smtClean="0">
                <a:solidFill>
                  <a:srgbClr val="0070C0"/>
                </a:solidFill>
              </a:rPr>
              <a:t>Переключающие устройства</a:t>
            </a:r>
            <a:r>
              <a:rPr lang="ru-RU" sz="32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bg1">
                    <a:lumMod val="50000"/>
                  </a:schemeClr>
                </a:solidFill>
              </a:rPr>
            </a:br>
            <a:endParaRPr lang="ru-RU" sz="3200" b="1" i="1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 numCol="1"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Устройства РПН для сухих трансформаторов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		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r>
              <a:rPr lang="en-US" dirty="0" smtClean="0"/>
              <a:t>		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		</a:t>
            </a:r>
            <a:r>
              <a:rPr lang="en-US" dirty="0" smtClean="0"/>
              <a:t>CVT			CZ</a:t>
            </a:r>
            <a:endParaRPr lang="ru-RU" dirty="0" smtClean="0"/>
          </a:p>
          <a:p>
            <a:endParaRPr lang="ru-RU" dirty="0" smtClean="0"/>
          </a:p>
          <a:p>
            <a:endParaRPr lang="en-US" dirty="0" smtClean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75655"/>
            <a:ext cx="1268257" cy="94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https://lider-energo.ru/wp-content/uploads/2022/05/rpncvt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132" y="2708920"/>
            <a:ext cx="3014674" cy="301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lider-energo.ru/wp-content/uploads/2022/05/rpn-cz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306" y="2708920"/>
            <a:ext cx="3014674" cy="30146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Группа 9"/>
          <p:cNvGrpSpPr/>
          <p:nvPr/>
        </p:nvGrpSpPr>
        <p:grpSpPr>
          <a:xfrm>
            <a:off x="7540783" y="283211"/>
            <a:ext cx="1440160" cy="1204093"/>
            <a:chOff x="7540783" y="283211"/>
            <a:chExt cx="1440160" cy="1204093"/>
          </a:xfrm>
        </p:grpSpPr>
        <p:pic>
          <p:nvPicPr>
            <p:cNvPr id="11" name="Picture 9" descr="http://мигэнергоремонт.рф/gallery_gen/cc142a40f2d41e23e0cd6cdd69911c29_220x117.70114942529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283211"/>
              <a:ext cx="1329055" cy="677206"/>
            </a:xfrm>
            <a:prstGeom prst="rect">
              <a:avLst/>
            </a:prstGeom>
            <a:noFill/>
            <a:extLst/>
          </p:spPr>
        </p:pic>
        <p:pic>
          <p:nvPicPr>
            <p:cNvPr id="13" name="Picture 7" descr="C:\Users\Lider2\Desktop\3fd9e94b-e8d5-47ab-981a-b2cc90cb1c87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783" y="1057560"/>
              <a:ext cx="1440160" cy="429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4841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ru-RU" sz="3200" b="1" i="1" dirty="0" smtClean="0">
                <a:solidFill>
                  <a:srgbClr val="0070C0"/>
                </a:solidFill>
              </a:rPr>
              <a:t> </a:t>
            </a:r>
            <a:r>
              <a:rPr lang="en-US" sz="3200" b="1" i="1" dirty="0" smtClean="0">
                <a:solidFill>
                  <a:srgbClr val="0070C0"/>
                </a:solidFill>
              </a:rPr>
              <a:t/>
            </a:r>
            <a:br>
              <a:rPr lang="en-US" sz="3200" b="1" i="1" dirty="0" smtClean="0">
                <a:solidFill>
                  <a:srgbClr val="0070C0"/>
                </a:solidFill>
              </a:rPr>
            </a:br>
            <a:r>
              <a:rPr lang="en-US" sz="3600" b="1" i="1" dirty="0" smtClean="0">
                <a:solidFill>
                  <a:srgbClr val="0070C0"/>
                </a:solidFill>
              </a:rPr>
              <a:t>HUAMING</a:t>
            </a:r>
            <a:r>
              <a:rPr lang="ru-RU" sz="3600" b="1" i="1" dirty="0" smtClean="0">
                <a:solidFill>
                  <a:srgbClr val="0070C0"/>
                </a:solidFill>
              </a:rPr>
              <a:t> </a:t>
            </a:r>
            <a:br>
              <a:rPr lang="ru-RU" sz="3600" b="1" i="1" dirty="0" smtClean="0">
                <a:solidFill>
                  <a:srgbClr val="0070C0"/>
                </a:solidFill>
              </a:rPr>
            </a:br>
            <a:r>
              <a:rPr lang="ru-RU" sz="3600" b="1" i="1" dirty="0" smtClean="0">
                <a:solidFill>
                  <a:srgbClr val="0070C0"/>
                </a:solidFill>
              </a:rPr>
              <a:t>Переключающие устройства</a:t>
            </a:r>
            <a:r>
              <a:rPr lang="ru-RU" sz="32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bg1">
                    <a:lumMod val="50000"/>
                  </a:schemeClr>
                </a:solidFill>
              </a:rPr>
            </a:br>
            <a:endParaRPr lang="ru-RU" sz="3200" b="1" i="1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637112"/>
          </a:xfrm>
        </p:spPr>
        <p:txBody>
          <a:bodyPr numCol="1">
            <a:normAutofit lnSpcReduction="10000"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Устройства ПБВ на масляных трансформаторов	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pPr marL="914400" lvl="2" indent="0">
              <a:buNone/>
            </a:pPr>
            <a:r>
              <a:rPr lang="en-US" dirty="0"/>
              <a:t>	</a:t>
            </a:r>
            <a:endParaRPr lang="ru-RU" dirty="0" smtClean="0"/>
          </a:p>
          <a:p>
            <a:pPr marL="914400" lvl="2" indent="0">
              <a:buNone/>
            </a:pPr>
            <a:endParaRPr lang="ru-RU" dirty="0"/>
          </a:p>
          <a:p>
            <a:pPr marL="914400" lvl="2" indent="0">
              <a:buNone/>
            </a:pPr>
            <a:endParaRPr lang="ru-RU" dirty="0" smtClean="0"/>
          </a:p>
          <a:p>
            <a:pPr marL="914400" lvl="2" indent="0">
              <a:buNone/>
            </a:pPr>
            <a:r>
              <a:rPr lang="en-US" sz="3200" dirty="0" smtClean="0"/>
              <a:t>ZVC		</a:t>
            </a:r>
            <a:r>
              <a:rPr lang="ru-RU" sz="3200" dirty="0" smtClean="0"/>
              <a:t>	</a:t>
            </a:r>
            <a:r>
              <a:rPr lang="en-US" sz="3200" dirty="0" smtClean="0"/>
              <a:t>WSL/WDL		WDG</a:t>
            </a:r>
            <a:endParaRPr lang="ru-RU" sz="3200" dirty="0" smtClean="0"/>
          </a:p>
          <a:p>
            <a:endParaRPr lang="ru-RU" dirty="0" smtClean="0"/>
          </a:p>
          <a:p>
            <a:endParaRPr lang="en-US" dirty="0" smtClean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75655"/>
            <a:ext cx="1268257" cy="94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https://lider-energo.ru/wp-content/uploads/2022/05/pbv-zwc-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72" y="2341612"/>
            <a:ext cx="3069704" cy="3069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lider-energo.ru/wp-content/uploads/2022/05/pbvwsl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341612"/>
            <a:ext cx="3069704" cy="3069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lider-energo.ru/wp-content/uploads/2022/05/pbvwdg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296" y="2341612"/>
            <a:ext cx="3069704" cy="30697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Группа 12"/>
          <p:cNvGrpSpPr/>
          <p:nvPr/>
        </p:nvGrpSpPr>
        <p:grpSpPr>
          <a:xfrm>
            <a:off x="7540783" y="283211"/>
            <a:ext cx="1440160" cy="1204093"/>
            <a:chOff x="7540783" y="283211"/>
            <a:chExt cx="1440160" cy="1204093"/>
          </a:xfrm>
        </p:grpSpPr>
        <p:pic>
          <p:nvPicPr>
            <p:cNvPr id="17" name="Picture 9" descr="http://мигэнергоремонт.рф/gallery_gen/cc142a40f2d41e23e0cd6cdd69911c29_220x117.70114942529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283211"/>
              <a:ext cx="1329055" cy="677206"/>
            </a:xfrm>
            <a:prstGeom prst="rect">
              <a:avLst/>
            </a:prstGeom>
            <a:noFill/>
            <a:extLst/>
          </p:spPr>
        </p:pic>
        <p:pic>
          <p:nvPicPr>
            <p:cNvPr id="18" name="Picture 7" descr="C:\Users\Lider2\Desktop\3fd9e94b-e8d5-47ab-981a-b2cc90cb1c87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783" y="1057560"/>
              <a:ext cx="1440160" cy="429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6952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ru-RU" sz="3200" b="1" i="1" dirty="0">
                <a:solidFill>
                  <a:srgbClr val="0070C0"/>
                </a:solidFill>
              </a:rPr>
              <a:t> </a:t>
            </a:r>
            <a:r>
              <a:rPr lang="en-US" sz="3200" b="1" i="1" dirty="0" smtClean="0">
                <a:solidFill>
                  <a:srgbClr val="0070C0"/>
                </a:solidFill>
              </a:rPr>
              <a:t/>
            </a:r>
            <a:br>
              <a:rPr lang="en-US" sz="3200" b="1" i="1" dirty="0" smtClean="0">
                <a:solidFill>
                  <a:srgbClr val="0070C0"/>
                </a:solidFill>
              </a:rPr>
            </a:br>
            <a:r>
              <a:rPr lang="en-US" sz="3600" b="1" i="1" dirty="0" smtClean="0">
                <a:solidFill>
                  <a:srgbClr val="0070C0"/>
                </a:solidFill>
              </a:rPr>
              <a:t>HUAMING</a:t>
            </a:r>
            <a:r>
              <a:rPr lang="ru-RU" sz="3600" b="1" i="1" dirty="0" smtClean="0">
                <a:solidFill>
                  <a:srgbClr val="0070C0"/>
                </a:solidFill>
              </a:rPr>
              <a:t> </a:t>
            </a:r>
            <a:r>
              <a:rPr lang="ru-RU" sz="3200" b="1" i="1" dirty="0" smtClean="0">
                <a:solidFill>
                  <a:srgbClr val="0070C0"/>
                </a:solidFill>
              </a:rPr>
              <a:t/>
            </a:r>
            <a:br>
              <a:rPr lang="ru-RU" sz="3200" b="1" i="1" dirty="0" smtClean="0">
                <a:solidFill>
                  <a:srgbClr val="0070C0"/>
                </a:solidFill>
              </a:rPr>
            </a:br>
            <a:r>
              <a:rPr lang="ru-RU" sz="3600" b="1" i="1" dirty="0" smtClean="0">
                <a:solidFill>
                  <a:srgbClr val="0070C0"/>
                </a:solidFill>
              </a:rPr>
              <a:t>Моторные привода</a:t>
            </a:r>
            <a:r>
              <a:rPr lang="ru-RU" sz="3200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3200" dirty="0">
                <a:solidFill>
                  <a:schemeClr val="bg1">
                    <a:lumMod val="50000"/>
                  </a:schemeClr>
                </a:solidFill>
              </a:rPr>
            </a:br>
            <a:endParaRPr lang="ru-RU" sz="3200" b="1" i="1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 numCol="1">
            <a:normAutofit fontScale="92500" lnSpcReduction="20000"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Линейка моторных приводов РПН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Clr>
                <a:srgbClr val="0070C0"/>
              </a:buClr>
              <a:buNone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	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	</a:t>
            </a:r>
            <a:r>
              <a:rPr lang="en-US" sz="3500" dirty="0" smtClean="0"/>
              <a:t>CMA7</a:t>
            </a:r>
            <a:r>
              <a:rPr lang="ru-RU" sz="3500" dirty="0" smtClean="0"/>
              <a:t>		</a:t>
            </a:r>
            <a:r>
              <a:rPr lang="en-US" sz="3500" dirty="0" smtClean="0"/>
              <a:t>SHM-D(L)</a:t>
            </a:r>
            <a:r>
              <a:rPr lang="ru-RU" sz="3500" dirty="0"/>
              <a:t>	</a:t>
            </a:r>
            <a:r>
              <a:rPr lang="ru-RU" sz="3500" dirty="0" smtClean="0"/>
              <a:t>	</a:t>
            </a:r>
            <a:r>
              <a:rPr lang="en-US" sz="3500" dirty="0" smtClean="0"/>
              <a:t>SHM-X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75655"/>
            <a:ext cx="1268257" cy="94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https://lider-energo.ru/wp-content/uploads/2022/05/shmdl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28" y="2276872"/>
            <a:ext cx="3166628" cy="3166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lider-energo.ru/wp-content/uploads/2022/05/cma-7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8388"/>
            <a:ext cx="3165112" cy="3165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lider-energo.ru/wp-content/uploads/2023/01/motorniy-privod-shm-x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372" y="2276872"/>
            <a:ext cx="3166628" cy="31666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Группа 12"/>
          <p:cNvGrpSpPr/>
          <p:nvPr/>
        </p:nvGrpSpPr>
        <p:grpSpPr>
          <a:xfrm>
            <a:off x="7540783" y="283211"/>
            <a:ext cx="1440160" cy="1204093"/>
            <a:chOff x="7540783" y="283211"/>
            <a:chExt cx="1440160" cy="1204093"/>
          </a:xfrm>
        </p:grpSpPr>
        <p:pic>
          <p:nvPicPr>
            <p:cNvPr id="17" name="Picture 9" descr="http://мигэнергоремонт.рф/gallery_gen/cc142a40f2d41e23e0cd6cdd69911c29_220x117.70114942529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283211"/>
              <a:ext cx="1329055" cy="677206"/>
            </a:xfrm>
            <a:prstGeom prst="rect">
              <a:avLst/>
            </a:prstGeom>
            <a:noFill/>
            <a:extLst/>
          </p:spPr>
        </p:pic>
        <p:pic>
          <p:nvPicPr>
            <p:cNvPr id="18" name="Picture 7" descr="C:\Users\Lider2\Desktop\3fd9e94b-e8d5-47ab-981a-b2cc90cb1c87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783" y="1057560"/>
              <a:ext cx="1440160" cy="429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3298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i="1" dirty="0" smtClean="0">
                <a:solidFill>
                  <a:srgbClr val="0070C0"/>
                </a:solidFill>
              </a:rPr>
              <a:t>HUAMING</a:t>
            </a:r>
            <a:r>
              <a:rPr lang="ru-RU" sz="3200" b="1" i="1" dirty="0" smtClean="0">
                <a:solidFill>
                  <a:srgbClr val="0070C0"/>
                </a:solidFill>
              </a:rPr>
              <a:t> Комплектация</a:t>
            </a:r>
            <a:br>
              <a:rPr lang="ru-RU" sz="3200" b="1" i="1" dirty="0" smtClean="0">
                <a:solidFill>
                  <a:srgbClr val="0070C0"/>
                </a:solidFill>
              </a:rPr>
            </a:br>
            <a:r>
              <a:rPr lang="ru-RU" sz="3200" b="1" i="1" dirty="0" smtClean="0">
                <a:solidFill>
                  <a:srgbClr val="0070C0"/>
                </a:solidFill>
              </a:rPr>
              <a:t> для РПН и моторных приводов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en-US" dirty="0" smtClean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75655"/>
            <a:ext cx="1268257" cy="94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https://lider-energo.ru/wp-content/uploads/2022/05/hmbk-35-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948" y="3928352"/>
            <a:ext cx="2870246" cy="2900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lider-energo.ru/wp-content/uploads/2022/05/shm-k-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720" y="3943248"/>
            <a:ext cx="2885520" cy="288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lider-energo.ru/wp-content/uploads/2022/05/etsz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48" y="3935496"/>
            <a:ext cx="2893272" cy="2893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s://lider-energo.ru/wp-content/uploads/2022/05/hmc3c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88" y="1800696"/>
            <a:ext cx="3011106" cy="3011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s://lider-energo.ru/wp-content/uploads/2022/05/rele-qj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768" y="1800696"/>
            <a:ext cx="2807320" cy="2807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s://lider-energo.ru/wp-content/uploads/2022/05/zxjy..jpg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48" y="1808708"/>
            <a:ext cx="2807320" cy="280732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Подзаголовок 2"/>
          <p:cNvSpPr txBox="1">
            <a:spLocks/>
          </p:cNvSpPr>
          <p:nvPr/>
        </p:nvSpPr>
        <p:spPr>
          <a:xfrm>
            <a:off x="539553" y="3947936"/>
            <a:ext cx="2304256" cy="489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ru-RU" sz="1400" dirty="0" err="1">
                <a:solidFill>
                  <a:schemeClr val="tx1"/>
                </a:solidFill>
              </a:rPr>
              <a:t>Маслофильтровальная</a:t>
            </a:r>
            <a:r>
              <a:rPr lang="ru-RU" sz="1400" dirty="0">
                <a:solidFill>
                  <a:schemeClr val="tx1"/>
                </a:solidFill>
              </a:rPr>
              <a:t> установка </a:t>
            </a:r>
            <a:r>
              <a:rPr lang="en-US" sz="1400" dirty="0">
                <a:solidFill>
                  <a:schemeClr val="tx1"/>
                </a:solidFill>
              </a:rPr>
              <a:t>ZXJY</a:t>
            </a:r>
          </a:p>
        </p:txBody>
      </p:sp>
      <p:sp>
        <p:nvSpPr>
          <p:cNvPr id="21" name="Подзаголовок 2"/>
          <p:cNvSpPr txBox="1">
            <a:spLocks/>
          </p:cNvSpPr>
          <p:nvPr/>
        </p:nvSpPr>
        <p:spPr>
          <a:xfrm>
            <a:off x="3559134" y="4010078"/>
            <a:ext cx="2154692" cy="290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ru-RU" sz="1400" dirty="0">
                <a:solidFill>
                  <a:schemeClr val="tx1"/>
                </a:solidFill>
              </a:rPr>
              <a:t>Защитное реле </a:t>
            </a:r>
            <a:r>
              <a:rPr lang="en-US" sz="1400" dirty="0">
                <a:solidFill>
                  <a:schemeClr val="tx1"/>
                </a:solidFill>
              </a:rPr>
              <a:t>QJ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2" name="Подзаголовок 2"/>
          <p:cNvSpPr txBox="1">
            <a:spLocks/>
          </p:cNvSpPr>
          <p:nvPr/>
        </p:nvSpPr>
        <p:spPr>
          <a:xfrm>
            <a:off x="6254006" y="3892636"/>
            <a:ext cx="2494458" cy="544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ru-RU" sz="1400" dirty="0"/>
              <a:t> </a:t>
            </a:r>
            <a:r>
              <a:rPr lang="ru-RU" sz="1400" dirty="0">
                <a:solidFill>
                  <a:schemeClr val="tx1"/>
                </a:solidFill>
              </a:rPr>
              <a:t>Дистанционный индикатор положений </a:t>
            </a:r>
            <a:r>
              <a:rPr lang="en-US" sz="1400" dirty="0">
                <a:solidFill>
                  <a:schemeClr val="tx1"/>
                </a:solidFill>
              </a:rPr>
              <a:t>HMC-3C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3" name="Подзаголовок 2"/>
          <p:cNvSpPr txBox="1">
            <a:spLocks/>
          </p:cNvSpPr>
          <p:nvPr/>
        </p:nvSpPr>
        <p:spPr>
          <a:xfrm>
            <a:off x="762361" y="6022776"/>
            <a:ext cx="1883493" cy="5745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ru-RU" sz="1400" dirty="0">
                <a:solidFill>
                  <a:schemeClr val="tx1"/>
                </a:solidFill>
              </a:rPr>
              <a:t>Блок автоматического управления </a:t>
            </a:r>
            <a:r>
              <a:rPr lang="en-US" sz="1400" dirty="0">
                <a:solidFill>
                  <a:schemeClr val="tx1"/>
                </a:solidFill>
              </a:rPr>
              <a:t>ET-SZ6</a:t>
            </a:r>
          </a:p>
        </p:txBody>
      </p:sp>
      <p:sp>
        <p:nvSpPr>
          <p:cNvPr id="24" name="Подзаголовок 2"/>
          <p:cNvSpPr txBox="1">
            <a:spLocks/>
          </p:cNvSpPr>
          <p:nvPr/>
        </p:nvSpPr>
        <p:spPr>
          <a:xfrm>
            <a:off x="3830333" y="6022776"/>
            <a:ext cx="1883493" cy="414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ru-RU" sz="1400" dirty="0">
                <a:solidFill>
                  <a:schemeClr val="tx1"/>
                </a:solidFill>
              </a:rPr>
              <a:t>Блок автоматического управления </a:t>
            </a:r>
            <a:r>
              <a:rPr lang="en-US" sz="1400" dirty="0">
                <a:solidFill>
                  <a:schemeClr val="tx1"/>
                </a:solidFill>
              </a:rPr>
              <a:t>SHM-K</a:t>
            </a:r>
          </a:p>
        </p:txBody>
      </p:sp>
      <p:sp>
        <p:nvSpPr>
          <p:cNvPr id="25" name="Подзаголовок 2"/>
          <p:cNvSpPr txBox="1">
            <a:spLocks/>
          </p:cNvSpPr>
          <p:nvPr/>
        </p:nvSpPr>
        <p:spPr>
          <a:xfrm>
            <a:off x="6254006" y="6022776"/>
            <a:ext cx="2494458" cy="5745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ru-RU" sz="1400" dirty="0">
                <a:solidFill>
                  <a:schemeClr val="tx1"/>
                </a:solidFill>
              </a:rPr>
              <a:t>Блок автоматического управления </a:t>
            </a:r>
            <a:r>
              <a:rPr lang="ru-RU" sz="1400" dirty="0" smtClean="0">
                <a:solidFill>
                  <a:schemeClr val="tx1"/>
                </a:solidFill>
              </a:rPr>
              <a:t>HMBK-35 / </a:t>
            </a:r>
            <a:r>
              <a:rPr lang="ru-RU" sz="1400" dirty="0">
                <a:solidFill>
                  <a:schemeClr val="tx1"/>
                </a:solidFill>
              </a:rPr>
              <a:t>HMJK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7540783" y="283211"/>
            <a:ext cx="1440160" cy="1204093"/>
            <a:chOff x="7540783" y="283211"/>
            <a:chExt cx="1440160" cy="1204093"/>
          </a:xfrm>
        </p:grpSpPr>
        <p:pic>
          <p:nvPicPr>
            <p:cNvPr id="27" name="Picture 9" descr="http://мигэнергоремонт.рф/gallery_gen/cc142a40f2d41e23e0cd6cdd69911c29_220x117.70114942529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283211"/>
              <a:ext cx="1329055" cy="677206"/>
            </a:xfrm>
            <a:prstGeom prst="rect">
              <a:avLst/>
            </a:prstGeom>
            <a:noFill/>
            <a:extLst/>
          </p:spPr>
        </p:pic>
        <p:pic>
          <p:nvPicPr>
            <p:cNvPr id="28" name="Picture 7" descr="C:\Users\Lider2\Desktop\3fd9e94b-e8d5-47ab-981a-b2cc90cb1c87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783" y="1057560"/>
              <a:ext cx="1440160" cy="429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4202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i="1" dirty="0" smtClean="0">
                <a:solidFill>
                  <a:srgbClr val="0070C0"/>
                </a:solidFill>
              </a:rPr>
              <a:t>HUAMING</a:t>
            </a:r>
            <a:r>
              <a:rPr lang="ru-RU" sz="3200" b="1" i="1" dirty="0" smtClean="0">
                <a:solidFill>
                  <a:srgbClr val="0070C0"/>
                </a:solidFill>
              </a:rPr>
              <a:t> </a:t>
            </a:r>
            <a:br>
              <a:rPr lang="ru-RU" sz="3200" b="1" i="1" dirty="0" smtClean="0">
                <a:solidFill>
                  <a:srgbClr val="0070C0"/>
                </a:solidFill>
              </a:rPr>
            </a:br>
            <a:r>
              <a:rPr lang="ru-RU" sz="3200" b="1" i="1" dirty="0" smtClean="0">
                <a:solidFill>
                  <a:srgbClr val="0070C0"/>
                </a:solidFill>
              </a:rPr>
              <a:t>Ключевые Заказчики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75655"/>
            <a:ext cx="1268257" cy="94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 Box 7">
            <a:extLst>
              <a:ext uri="{FF2B5EF4-FFF2-40B4-BE49-F238E27FC236}">
                <a16:creationId xmlns:lc="http://schemas.openxmlformats.org/drawingml/2006/lockedCanvas" xmlns="" xmlns:a16="http://schemas.microsoft.com/office/drawing/2014/main" id="{0004AEB4-5588-40E1-9865-D3AB28070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700808"/>
            <a:ext cx="8784976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66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66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66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66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0066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000066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000066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000066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000066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342900" lvl="0">
              <a:defRPr/>
            </a:pPr>
            <a:r>
              <a:rPr lang="ru-RU" b="0" dirty="0" smtClean="0">
                <a:solidFill>
                  <a:schemeClr val="bg1">
                    <a:lumMod val="50000"/>
                  </a:schemeClr>
                </a:solidFill>
              </a:rPr>
              <a:t>Трансформаторные заводы РФ:</a:t>
            </a:r>
          </a:p>
          <a:p>
            <a:pPr marL="628650" lvl="0" indent="-285750">
              <a:buFont typeface="Arial" panose="020B0604020202020204" pitchFamily="34" charset="0"/>
              <a:buChar char="•"/>
              <a:defRPr/>
            </a:pPr>
            <a:endParaRPr lang="ru-RU" b="0" dirty="0">
              <a:solidFill>
                <a:schemeClr val="bg1">
                  <a:lumMod val="50000"/>
                </a:schemeClr>
              </a:solidFill>
            </a:endParaRPr>
          </a:p>
          <a:p>
            <a:pPr marL="628650" lvl="0" indent="-285750">
              <a:buFont typeface="Arial" panose="020B0604020202020204" pitchFamily="34" charset="0"/>
              <a:buChar char="•"/>
              <a:defRPr/>
            </a:pPr>
            <a:r>
              <a:rPr lang="en-US" b="0" dirty="0" smtClean="0">
                <a:solidFill>
                  <a:schemeClr val="bg1">
                    <a:lumMod val="50000"/>
                  </a:schemeClr>
                </a:solidFill>
              </a:rPr>
              <a:t>ERSO </a:t>
            </a:r>
            <a:r>
              <a:rPr lang="en-US" b="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ru-RU" b="0" dirty="0">
                <a:solidFill>
                  <a:schemeClr val="bg1">
                    <a:lumMod val="50000"/>
                  </a:schemeClr>
                </a:solidFill>
              </a:rPr>
              <a:t>ЭЛЕКТРОЗАВОД</a:t>
            </a:r>
            <a:r>
              <a:rPr lang="en-US" b="0" dirty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ru-RU" b="0" dirty="0">
              <a:solidFill>
                <a:schemeClr val="bg1">
                  <a:lumMod val="50000"/>
                </a:schemeClr>
              </a:solidFill>
            </a:endParaRPr>
          </a:p>
          <a:p>
            <a:pPr marL="628650" lvl="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>
                    <a:lumMod val="50000"/>
                  </a:schemeClr>
                </a:solidFill>
              </a:rPr>
              <a:t>ERSO (</a:t>
            </a:r>
            <a:r>
              <a:rPr lang="ru-RU" b="0" dirty="0">
                <a:solidFill>
                  <a:schemeClr val="bg1">
                    <a:lumMod val="50000"/>
                  </a:schemeClr>
                </a:solidFill>
              </a:rPr>
              <a:t>ЭЛЕКТРОЗАВОД</a:t>
            </a:r>
            <a:r>
              <a:rPr lang="en-US" b="0" dirty="0">
                <a:solidFill>
                  <a:schemeClr val="bg1">
                    <a:lumMod val="50000"/>
                  </a:schemeClr>
                </a:solidFill>
              </a:rPr>
              <a:t> - </a:t>
            </a:r>
            <a:r>
              <a:rPr lang="ru-RU" b="0" dirty="0">
                <a:solidFill>
                  <a:schemeClr val="bg1">
                    <a:lumMod val="50000"/>
                  </a:schemeClr>
                </a:solidFill>
              </a:rPr>
              <a:t>ОП УТЗ</a:t>
            </a:r>
            <a:r>
              <a:rPr lang="en-US" b="0" dirty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ru-RU" b="0" dirty="0">
              <a:solidFill>
                <a:schemeClr val="bg1">
                  <a:lumMod val="50000"/>
                </a:schemeClr>
              </a:solidFill>
            </a:endParaRPr>
          </a:p>
          <a:p>
            <a:pPr marL="628650" lvl="0" indent="-285750"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chemeClr val="bg1">
                    <a:lumMod val="50000"/>
                  </a:schemeClr>
                </a:solidFill>
              </a:rPr>
              <a:t>Воронежский Трансформатор, (Сименс Трансформаторы)</a:t>
            </a:r>
          </a:p>
          <a:p>
            <a:pPr marL="628650" lvl="0" indent="-285750"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chemeClr val="bg1">
                    <a:lumMod val="50000"/>
                  </a:schemeClr>
                </a:solidFill>
              </a:rPr>
              <a:t>УЭТМ</a:t>
            </a:r>
          </a:p>
          <a:p>
            <a:pPr marL="628650" indent="-285750">
              <a:buFont typeface="Arial" panose="020B0604020202020204" pitchFamily="34" charset="0"/>
              <a:buChar char="•"/>
            </a:pPr>
            <a:r>
              <a:rPr lang="ru-RU" b="0" dirty="0" smtClean="0">
                <a:solidFill>
                  <a:schemeClr val="bg1">
                    <a:lumMod val="50000"/>
                  </a:schemeClr>
                </a:solidFill>
              </a:rPr>
              <a:t>СВЭЛ</a:t>
            </a:r>
            <a:endParaRPr lang="ru-RU" b="0" dirty="0">
              <a:solidFill>
                <a:schemeClr val="bg1">
                  <a:lumMod val="50000"/>
                </a:schemeClr>
              </a:solidFill>
            </a:endParaRPr>
          </a:p>
          <a:p>
            <a:pPr marL="628650" indent="-285750"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chemeClr val="bg1">
                    <a:lumMod val="50000"/>
                  </a:schemeClr>
                </a:solidFill>
              </a:rPr>
              <a:t>Силовые Машины</a:t>
            </a:r>
            <a:r>
              <a:rPr lang="en-US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b="0" dirty="0">
                <a:solidFill>
                  <a:schemeClr val="bg1">
                    <a:lumMod val="50000"/>
                  </a:schemeClr>
                </a:solidFill>
              </a:rPr>
              <a:t>Тошиба</a:t>
            </a:r>
            <a:r>
              <a:rPr lang="en-US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b="0" dirty="0">
                <a:solidFill>
                  <a:schemeClr val="bg1">
                    <a:lumMod val="50000"/>
                  </a:schemeClr>
                </a:solidFill>
              </a:rPr>
              <a:t>Трансформаторы</a:t>
            </a:r>
            <a:endParaRPr lang="en-US" b="0" dirty="0">
              <a:solidFill>
                <a:schemeClr val="bg1">
                  <a:lumMod val="50000"/>
                </a:schemeClr>
              </a:solidFill>
            </a:endParaRPr>
          </a:p>
          <a:p>
            <a:pPr marL="628650" indent="-285750"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chemeClr val="bg1">
                    <a:lumMod val="50000"/>
                  </a:schemeClr>
                </a:solidFill>
              </a:rPr>
              <a:t>Самарский Электрощит, Самара</a:t>
            </a:r>
          </a:p>
          <a:p>
            <a:pPr marL="6286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b="0" dirty="0" smtClean="0">
                <a:solidFill>
                  <a:schemeClr val="bg1">
                    <a:lumMod val="50000"/>
                  </a:schemeClr>
                </a:solidFill>
              </a:rPr>
              <a:t>Тольяттинский </a:t>
            </a:r>
            <a:r>
              <a:rPr lang="ru-RU" b="0" dirty="0">
                <a:solidFill>
                  <a:schemeClr val="bg1">
                    <a:lumMod val="50000"/>
                  </a:schemeClr>
                </a:solidFill>
              </a:rPr>
              <a:t>Трансформатор </a:t>
            </a:r>
          </a:p>
          <a:p>
            <a:pPr marL="628650" indent="-285750"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chemeClr val="bg1">
                    <a:lumMod val="50000"/>
                  </a:schemeClr>
                </a:solidFill>
              </a:rPr>
              <a:t>Трансформер, Подольск</a:t>
            </a:r>
          </a:p>
          <a:p>
            <a:pPr marL="628650" indent="-285750"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chemeClr val="bg1">
                    <a:lumMod val="50000"/>
                  </a:schemeClr>
                </a:solidFill>
              </a:rPr>
              <a:t>ЛЗМА, Люберцы</a:t>
            </a:r>
          </a:p>
          <a:p>
            <a:pPr marL="6286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НТТ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Санкт-Петербург (сухие трансформаторы)</a:t>
            </a:r>
          </a:p>
          <a:p>
            <a:pPr marL="6286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Электрофизика, Санкт-Петербург (сухие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трансформаторы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6286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b="0" dirty="0">
              <a:solidFill>
                <a:schemeClr val="bg1">
                  <a:lumMod val="50000"/>
                </a:schemeClr>
              </a:solidFill>
            </a:endParaRPr>
          </a:p>
          <a:p>
            <a:pPr marL="342900"/>
            <a:r>
              <a:rPr lang="ru-RU" b="0" dirty="0">
                <a:solidFill>
                  <a:schemeClr val="bg1">
                    <a:lumMod val="50000"/>
                  </a:schemeClr>
                </a:solidFill>
              </a:rPr>
              <a:t>Эксплуатационные предприятия РФ.</a:t>
            </a:r>
          </a:p>
          <a:p>
            <a:pPr marL="34290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Ремонтные организации РФ.</a:t>
            </a:r>
            <a:endParaRPr lang="ru-RU" b="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540783" y="283211"/>
            <a:ext cx="1440160" cy="1204093"/>
            <a:chOff x="7540783" y="283211"/>
            <a:chExt cx="1440160" cy="1204093"/>
          </a:xfrm>
        </p:grpSpPr>
        <p:pic>
          <p:nvPicPr>
            <p:cNvPr id="9" name="Picture 9" descr="http://мигэнергоремонт.рф/gallery_gen/cc142a40f2d41e23e0cd6cdd69911c29_220x117.70114942529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283211"/>
              <a:ext cx="1329055" cy="677206"/>
            </a:xfrm>
            <a:prstGeom prst="rect">
              <a:avLst/>
            </a:prstGeom>
            <a:noFill/>
            <a:extLst/>
          </p:spPr>
        </p:pic>
        <p:pic>
          <p:nvPicPr>
            <p:cNvPr id="10" name="Picture 7" descr="C:\Users\Lider2\Desktop\3fd9e94b-e8d5-47ab-981a-b2cc90cb1c87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783" y="1057560"/>
              <a:ext cx="1440160" cy="429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1209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0"/>
            <a:ext cx="9144000" cy="68534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" y="0"/>
            <a:ext cx="9144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i="1" dirty="0">
                <a:solidFill>
                  <a:prstClr val="white"/>
                </a:solidFill>
              </a:rPr>
              <a:t>ЛИДЕР-ЭНЕРГО</a:t>
            </a:r>
            <a:r>
              <a:rPr lang="en-US" sz="6600" i="1" dirty="0">
                <a:solidFill>
                  <a:prstClr val="white"/>
                </a:solidFill>
              </a:rPr>
              <a:t> (LE LLS</a:t>
            </a:r>
            <a:r>
              <a:rPr lang="en-US" sz="6600" i="1" dirty="0" smtClean="0">
                <a:solidFill>
                  <a:prstClr val="white"/>
                </a:solidFill>
              </a:rPr>
              <a:t>)</a:t>
            </a:r>
            <a:endParaRPr lang="ru-RU" sz="6600" i="1" dirty="0" smtClean="0">
              <a:solidFill>
                <a:prstClr val="white"/>
              </a:solidFill>
            </a:endParaRPr>
          </a:p>
          <a:p>
            <a:pPr algn="ctr"/>
            <a:r>
              <a:rPr lang="ru-RU" sz="3600" i="1" dirty="0">
                <a:solidFill>
                  <a:schemeClr val="bg1"/>
                </a:solidFill>
              </a:rPr>
              <a:t>Уверенность в каждом элементе</a:t>
            </a:r>
            <a:r>
              <a:rPr lang="ru-RU" sz="3600" i="1" dirty="0" smtClean="0">
                <a:solidFill>
                  <a:schemeClr val="bg1"/>
                </a:solidFill>
              </a:rPr>
              <a:t>.</a:t>
            </a:r>
            <a:endParaRPr lang="ru-RU" sz="6600" i="1" dirty="0">
              <a:solidFill>
                <a:prstClr val="white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0" y="4941168"/>
            <a:ext cx="9144000" cy="19145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300" dirty="0" smtClean="0">
                <a:solidFill>
                  <a:prstClr val="white"/>
                </a:solidFill>
              </a:rPr>
              <a:t>Замещение критически важного оборудования. Вводы </a:t>
            </a:r>
            <a:r>
              <a:rPr lang="ru-RU" sz="3300" dirty="0">
                <a:solidFill>
                  <a:prstClr val="white"/>
                </a:solidFill>
              </a:rPr>
              <a:t>класса </a:t>
            </a:r>
            <a:r>
              <a:rPr lang="ru-RU" sz="3300" dirty="0" smtClean="0">
                <a:solidFill>
                  <a:prstClr val="white"/>
                </a:solidFill>
              </a:rPr>
              <a:t>12-1100 </a:t>
            </a:r>
            <a:r>
              <a:rPr lang="ru-RU" sz="3300" dirty="0" err="1">
                <a:solidFill>
                  <a:prstClr val="white"/>
                </a:solidFill>
              </a:rPr>
              <a:t>кВ</a:t>
            </a:r>
            <a:r>
              <a:rPr lang="ru-RU" sz="3300" dirty="0">
                <a:solidFill>
                  <a:prstClr val="white"/>
                </a:solidFill>
              </a:rPr>
              <a:t> с </a:t>
            </a:r>
            <a:r>
              <a:rPr lang="en-US" sz="3300" dirty="0" smtClean="0">
                <a:solidFill>
                  <a:prstClr val="white"/>
                </a:solidFill>
              </a:rPr>
              <a:t>RIP</a:t>
            </a:r>
            <a:r>
              <a:rPr lang="ru-RU" sz="3300" dirty="0" smtClean="0">
                <a:solidFill>
                  <a:prstClr val="white"/>
                </a:solidFill>
              </a:rPr>
              <a:t>/</a:t>
            </a:r>
            <a:r>
              <a:rPr lang="en-US" sz="3300" dirty="0" smtClean="0">
                <a:solidFill>
                  <a:prstClr val="white"/>
                </a:solidFill>
              </a:rPr>
              <a:t>RIS</a:t>
            </a:r>
            <a:r>
              <a:rPr lang="ru-RU" sz="3300" dirty="0" smtClean="0">
                <a:solidFill>
                  <a:prstClr val="white"/>
                </a:solidFill>
              </a:rPr>
              <a:t>/</a:t>
            </a:r>
            <a:r>
              <a:rPr lang="en-US" sz="3300" dirty="0" smtClean="0">
                <a:solidFill>
                  <a:prstClr val="white"/>
                </a:solidFill>
              </a:rPr>
              <a:t>RIF </a:t>
            </a:r>
            <a:r>
              <a:rPr lang="ru-RU" sz="3300" dirty="0" smtClean="0">
                <a:solidFill>
                  <a:prstClr val="white"/>
                </a:solidFill>
              </a:rPr>
              <a:t>изоляцией</a:t>
            </a:r>
            <a:r>
              <a:rPr lang="en-US" sz="3300" dirty="0" smtClean="0">
                <a:solidFill>
                  <a:prstClr val="white"/>
                </a:solidFill>
              </a:rPr>
              <a:t> </a:t>
            </a:r>
            <a:r>
              <a:rPr lang="en-US" sz="6500" dirty="0" smtClean="0">
                <a:solidFill>
                  <a:prstClr val="white"/>
                </a:solidFill>
              </a:rPr>
              <a:t>Bushing(Beijing)HV</a:t>
            </a:r>
            <a:r>
              <a:rPr lang="en-US" sz="6600" dirty="0">
                <a:solidFill>
                  <a:prstClr val="white"/>
                </a:solidFill>
              </a:rPr>
              <a:t> </a:t>
            </a:r>
            <a:r>
              <a:rPr lang="en-US" sz="6600" dirty="0" smtClean="0">
                <a:solidFill>
                  <a:prstClr val="white"/>
                </a:solidFill>
              </a:rPr>
              <a:t>Electric</a:t>
            </a:r>
            <a:endParaRPr lang="ru-RU" sz="6600" dirty="0" smtClean="0">
              <a:solidFill>
                <a:prstClr val="white"/>
              </a:solidFill>
            </a:endParaRPr>
          </a:p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42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i="1" dirty="0">
                <a:solidFill>
                  <a:srgbClr val="0070C0"/>
                </a:solidFill>
              </a:rPr>
              <a:t>Bushing(Beijing)HV Electric Co Ltd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 numCol="1"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ru-RU" dirty="0" smtClean="0"/>
              <a:t>	</a:t>
            </a:r>
          </a:p>
          <a:p>
            <a:endParaRPr lang="en-US" dirty="0" smtClean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75655"/>
            <a:ext cx="1268257" cy="94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23528" y="1503450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/>
              <a:t>ООО ЛИДЕР-ЭНЕРГО – </a:t>
            </a:r>
            <a:r>
              <a:rPr lang="ru-RU" sz="2400" b="1" dirty="0" smtClean="0"/>
              <a:t>Дилер продукции </a:t>
            </a:r>
            <a:r>
              <a:rPr lang="ru-RU" sz="2400" b="1" dirty="0"/>
              <a:t>и услуг </a:t>
            </a:r>
            <a:r>
              <a:rPr lang="en-US" sz="2400" b="1" dirty="0"/>
              <a:t>Bushing(Beijing)HV Electric Co Ltd </a:t>
            </a:r>
            <a:r>
              <a:rPr lang="ru-RU" sz="2400" dirty="0"/>
              <a:t>(КНР) в отношении производимых </a:t>
            </a:r>
            <a:r>
              <a:rPr lang="ru-RU" sz="2400" dirty="0" smtClean="0"/>
              <a:t>в/в вводов с внутренней </a:t>
            </a:r>
            <a:r>
              <a:rPr lang="en-US" sz="2400" dirty="0" smtClean="0"/>
              <a:t>RIP</a:t>
            </a:r>
            <a:r>
              <a:rPr lang="ru-RU" sz="2400" dirty="0"/>
              <a:t>/</a:t>
            </a:r>
            <a:r>
              <a:rPr lang="en-US" sz="2400" dirty="0" smtClean="0"/>
              <a:t>RIS</a:t>
            </a:r>
            <a:r>
              <a:rPr lang="ru-RU" sz="2400" dirty="0" smtClean="0"/>
              <a:t>/</a:t>
            </a:r>
            <a:r>
              <a:rPr lang="en-US" sz="2400" dirty="0" smtClean="0"/>
              <a:t>RIF </a:t>
            </a:r>
            <a:r>
              <a:rPr lang="ru-RU" sz="2400" dirty="0"/>
              <a:t>и внешней полимерной или </a:t>
            </a:r>
            <a:r>
              <a:rPr lang="ru-RU" sz="2400" dirty="0" smtClean="0"/>
              <a:t>фарфоровой изоляцией</a:t>
            </a:r>
            <a:r>
              <a:rPr lang="ru-RU" sz="2400" dirty="0"/>
              <a:t>.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7540783" y="283211"/>
            <a:ext cx="1440160" cy="1204093"/>
            <a:chOff x="7540783" y="283211"/>
            <a:chExt cx="1440160" cy="1204093"/>
          </a:xfrm>
        </p:grpSpPr>
        <p:pic>
          <p:nvPicPr>
            <p:cNvPr id="15" name="Picture 9" descr="http://мигэнергоремонт.рф/gallery_gen/cc142a40f2d41e23e0cd6cdd69911c29_220x117.70114942529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283211"/>
              <a:ext cx="1329055" cy="677206"/>
            </a:xfrm>
            <a:prstGeom prst="rect">
              <a:avLst/>
            </a:prstGeom>
            <a:noFill/>
            <a:extLst/>
          </p:spPr>
        </p:pic>
        <p:pic>
          <p:nvPicPr>
            <p:cNvPr id="16" name="Picture 7" descr="C:\Users\Lider2\Desktop\3fd9e94b-e8d5-47ab-981a-b2cc90cb1c87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783" y="1057560"/>
              <a:ext cx="1440160" cy="429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AutoShape 6" descr="img"/>
          <p:cNvSpPr>
            <a:spLocks noChangeAspect="1" noChangeArrowheads="1"/>
          </p:cNvSpPr>
          <p:nvPr/>
        </p:nvSpPr>
        <p:spPr bwMode="auto">
          <a:xfrm>
            <a:off x="155575" y="-2746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8" descr="img"/>
          <p:cNvSpPr>
            <a:spLocks noChangeAspect="1" noChangeArrowheads="1"/>
          </p:cNvSpPr>
          <p:nvPr/>
        </p:nvSpPr>
        <p:spPr bwMode="auto">
          <a:xfrm>
            <a:off x="307975" y="-1222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4005064"/>
            <a:ext cx="4974648" cy="259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238" y="1626309"/>
            <a:ext cx="3698573" cy="5231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591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Партнеры и ушедшие бренды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 numCol="1">
            <a:normAutofit fontScale="92500" lnSpcReduction="10000"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</a:rPr>
              <a:t>Shanghai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 Huaming 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</a:rPr>
              <a:t>Power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</a:rPr>
              <a:t>Equipment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</a:rPr>
              <a:t>Co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., 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</a:rPr>
              <a:t>Ltd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ru-RU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Clr>
                <a:srgbClr val="0070C0"/>
              </a:buClr>
              <a:buNone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Bushing(Beijing)HV Electric Co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Ltd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ru-RU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Clr>
                <a:srgbClr val="0070C0"/>
              </a:buClr>
              <a:buNone/>
            </a:pPr>
            <a:endParaRPr lang="ru-RU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Clr>
                <a:srgbClr val="0070C0"/>
              </a:buClr>
              <a:buNone/>
            </a:pPr>
            <a:endParaRPr lang="ru-RU" sz="16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lnSpc>
                <a:spcPct val="110000"/>
              </a:lnSpc>
              <a:buClr>
                <a:srgbClr val="0070C0"/>
              </a:buClr>
              <a:buNone/>
            </a:pP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</a:p>
          <a:p>
            <a:pPr marL="0" indent="0">
              <a:lnSpc>
                <a:spcPct val="110000"/>
              </a:lnSpc>
              <a:buClr>
                <a:srgbClr val="0070C0"/>
              </a:buClr>
              <a:buNone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Moser-Glaser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(Швейцария, Германия).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Высоковольтные вводы 54-550 </a:t>
            </a:r>
            <a:r>
              <a:rPr lang="ru-RU" sz="1600" dirty="0" err="1" smtClean="0">
                <a:solidFill>
                  <a:schemeClr val="bg1">
                    <a:lumMod val="50000"/>
                  </a:schemeClr>
                </a:solidFill>
              </a:rPr>
              <a:t>кВ.</a:t>
            </a:r>
            <a:endParaRPr lang="ru-RU" sz="16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lnSpc>
                <a:spcPct val="110000"/>
              </a:lnSpc>
              <a:buClr>
                <a:srgbClr val="0070C0"/>
              </a:buClr>
              <a:buNone/>
            </a:pPr>
            <a:endParaRPr lang="ru-RU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Clr>
                <a:srgbClr val="0070C0"/>
              </a:buClr>
              <a:buNone/>
            </a:pP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Cedaspe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(Италия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). Изоляторы в/в вводов.</a:t>
            </a:r>
            <a:endParaRPr lang="ru-RU" sz="16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Clr>
                <a:srgbClr val="0070C0"/>
              </a:buClr>
              <a:buNone/>
            </a:pPr>
            <a:endParaRPr lang="ru-RU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Clr>
                <a:srgbClr val="0070C0"/>
              </a:buClr>
              <a:buNone/>
            </a:pP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Hyundai Heavy Industries (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Болгария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). Устройства РПН и моторные привода.</a:t>
            </a:r>
            <a:endParaRPr lang="en-US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Clr>
                <a:srgbClr val="0070C0"/>
              </a:buClr>
              <a:buNone/>
            </a:pP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		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sz="1600" dirty="0" smtClean="0"/>
              <a:t>	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MR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 (Германия). Устройства РПН и моторные привода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Clr>
                <a:srgbClr val="0070C0"/>
              </a:buClr>
              <a:buNone/>
            </a:pP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Messko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 (Германия). Приборы измерения и контроля.</a:t>
            </a:r>
          </a:p>
          <a:p>
            <a:pPr marL="0" indent="0">
              <a:buClr>
                <a:srgbClr val="0070C0"/>
              </a:buClr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en-US" dirty="0" smtClean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75655"/>
            <a:ext cx="1268257" cy="94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9" y="5687940"/>
            <a:ext cx="388350" cy="298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9" y="5104202"/>
            <a:ext cx="375342" cy="2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9" y="3671723"/>
            <a:ext cx="388350" cy="218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9" y="4154931"/>
            <a:ext cx="388350" cy="258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9" y="4664826"/>
            <a:ext cx="383437" cy="23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62" y="1628798"/>
            <a:ext cx="382390" cy="254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62" y="2210302"/>
            <a:ext cx="382390" cy="254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80869" y="3140968"/>
            <a:ext cx="821471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/>
          <p:cNvGrpSpPr/>
          <p:nvPr/>
        </p:nvGrpSpPr>
        <p:grpSpPr>
          <a:xfrm>
            <a:off x="7540783" y="283211"/>
            <a:ext cx="1440160" cy="1204093"/>
            <a:chOff x="7540783" y="283211"/>
            <a:chExt cx="1440160" cy="1204093"/>
          </a:xfrm>
        </p:grpSpPr>
        <p:pic>
          <p:nvPicPr>
            <p:cNvPr id="24" name="Picture 9" descr="http://мигэнергоремонт.рф/gallery_gen/cc142a40f2d41e23e0cd6cdd69911c29_220x117.70114942529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283211"/>
              <a:ext cx="1329055" cy="677206"/>
            </a:xfrm>
            <a:prstGeom prst="rect">
              <a:avLst/>
            </a:prstGeom>
            <a:noFill/>
            <a:extLst/>
          </p:spPr>
        </p:pic>
        <p:pic>
          <p:nvPicPr>
            <p:cNvPr id="25" name="Picture 7" descr="C:\Users\Lider2\Desktop\3fd9e94b-e8d5-47ab-981a-b2cc90cb1c87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783" y="1057560"/>
              <a:ext cx="1440160" cy="429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0634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i="1" dirty="0">
                <a:solidFill>
                  <a:srgbClr val="0070C0"/>
                </a:solidFill>
              </a:rPr>
              <a:t>Bushing(Beijing)HV Electric Co </a:t>
            </a:r>
            <a:r>
              <a:rPr lang="en-US" sz="3200" b="1" i="1" dirty="0" smtClean="0">
                <a:solidFill>
                  <a:srgbClr val="0070C0"/>
                </a:solidFill>
              </a:rPr>
              <a:t>Ltd</a:t>
            </a:r>
            <a:br>
              <a:rPr lang="en-US" sz="3200" b="1" i="1" dirty="0" smtClean="0">
                <a:solidFill>
                  <a:srgbClr val="0070C0"/>
                </a:solidFill>
              </a:rPr>
            </a:br>
            <a:r>
              <a:rPr lang="en-US" sz="3200" b="1" i="1" dirty="0" smtClean="0">
                <a:solidFill>
                  <a:srgbClr val="0070C0"/>
                </a:solidFill>
              </a:rPr>
              <a:t>Profile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 numCol="1"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ru-RU" dirty="0" smtClean="0"/>
              <a:t>	</a:t>
            </a:r>
          </a:p>
          <a:p>
            <a:endParaRPr lang="en-US" dirty="0" smtClean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75655"/>
            <a:ext cx="1268257" cy="94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87433" y="1511118"/>
            <a:ext cx="39468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Bushing(Beijing)HV </a:t>
            </a:r>
            <a:r>
              <a:rPr lang="en-US" sz="1600" dirty="0"/>
              <a:t>Electric Co </a:t>
            </a:r>
            <a:r>
              <a:rPr lang="en-US" sz="1600" dirty="0" smtClean="0"/>
              <a:t>Ltd</a:t>
            </a:r>
            <a:r>
              <a:rPr lang="ru-RU" sz="1600" dirty="0" smtClean="0"/>
              <a:t>.,  </a:t>
            </a:r>
            <a:r>
              <a:rPr lang="ru-RU" sz="1600" dirty="0"/>
              <a:t>ведущий </a:t>
            </a:r>
            <a:r>
              <a:rPr lang="ru-RU" sz="1600" dirty="0" smtClean="0"/>
              <a:t>китайский производитель </a:t>
            </a:r>
            <a:r>
              <a:rPr lang="ru-RU" sz="1600" dirty="0"/>
              <a:t>высоковольтных</a:t>
            </a:r>
          </a:p>
          <a:p>
            <a:r>
              <a:rPr lang="ru-RU" sz="1600" dirty="0"/>
              <a:t>вводов с </a:t>
            </a:r>
            <a:r>
              <a:rPr lang="ru-RU" sz="1600" dirty="0" smtClean="0"/>
              <a:t>собственными лабораториями </a:t>
            </a:r>
            <a:r>
              <a:rPr lang="ru-RU" sz="1600" dirty="0"/>
              <a:t>и </a:t>
            </a:r>
            <a:r>
              <a:rPr lang="ru-RU" sz="1600" dirty="0" smtClean="0"/>
              <a:t>испытательным центром. Производственные  площадки расположены в </a:t>
            </a:r>
            <a:r>
              <a:rPr lang="ru-RU" sz="1600" dirty="0"/>
              <a:t>Пекине и </a:t>
            </a:r>
            <a:r>
              <a:rPr lang="ru-RU" sz="1600" dirty="0" smtClean="0"/>
              <a:t>Чжэнчжоу.</a:t>
            </a:r>
            <a:endParaRPr lang="ru-RU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553" y="4000997"/>
            <a:ext cx="519831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 smtClean="0"/>
          </a:p>
          <a:p>
            <a:r>
              <a:rPr lang="ru-RU" sz="1600" dirty="0" smtClean="0"/>
              <a:t>1. Принадлежит </a:t>
            </a:r>
            <a:r>
              <a:rPr lang="en-US" sz="1600" dirty="0" err="1" smtClean="0"/>
              <a:t>Sanhe</a:t>
            </a:r>
            <a:r>
              <a:rPr lang="en-US" sz="1600" dirty="0" smtClean="0"/>
              <a:t> </a:t>
            </a:r>
            <a:r>
              <a:rPr lang="en-US" sz="1600" dirty="0"/>
              <a:t>Power Group Co</a:t>
            </a:r>
            <a:r>
              <a:rPr lang="ru-RU" sz="1600" dirty="0"/>
              <a:t>., </a:t>
            </a:r>
            <a:r>
              <a:rPr lang="en-US" sz="1600" dirty="0" smtClean="0"/>
              <a:t>Ltd</a:t>
            </a:r>
            <a:r>
              <a:rPr lang="ru-RU" sz="1600" dirty="0" smtClean="0"/>
              <a:t>., и является ядром группы в области исследований, разработки и производства сухих в/в вводов класса 12-1100 </a:t>
            </a:r>
            <a:r>
              <a:rPr lang="ru-RU" sz="1600" dirty="0" err="1" smtClean="0"/>
              <a:t>кВ.</a:t>
            </a:r>
            <a:endParaRPr lang="ru-RU" sz="1600" dirty="0"/>
          </a:p>
          <a:p>
            <a:r>
              <a:rPr lang="ru-RU" sz="1600" dirty="0" smtClean="0"/>
              <a:t>2. 18.10.2013 дата образования предприятия</a:t>
            </a:r>
            <a:endParaRPr lang="ru-RU" sz="1600" dirty="0"/>
          </a:p>
          <a:p>
            <a:r>
              <a:rPr lang="ru-RU" sz="1600" dirty="0" smtClean="0"/>
              <a:t>3. </a:t>
            </a:r>
            <a:r>
              <a:rPr lang="ru-RU" sz="1600" dirty="0"/>
              <a:t>Высокотехнологичное </a:t>
            </a:r>
            <a:r>
              <a:rPr lang="ru-RU" sz="1600" dirty="0" smtClean="0"/>
              <a:t>предприятия  с научной базой</a:t>
            </a:r>
            <a:endParaRPr lang="ru-RU" sz="1600" dirty="0"/>
          </a:p>
          <a:p>
            <a:r>
              <a:rPr lang="ru-RU" sz="1600" dirty="0" smtClean="0"/>
              <a:t>4. </a:t>
            </a:r>
            <a:r>
              <a:rPr lang="ru-RU" sz="1600" dirty="0"/>
              <a:t>Лидер в производстве вводов с RI</a:t>
            </a:r>
            <a:r>
              <a:rPr lang="en-US" sz="1600" dirty="0"/>
              <a:t>F</a:t>
            </a:r>
            <a:r>
              <a:rPr lang="ru-RU" sz="1600" dirty="0"/>
              <a:t> </a:t>
            </a:r>
            <a:r>
              <a:rPr lang="ru-RU" sz="1600" dirty="0" smtClean="0"/>
              <a:t>изоляцией</a:t>
            </a:r>
            <a:endParaRPr lang="ru-RU" sz="1600" dirty="0"/>
          </a:p>
          <a:p>
            <a:r>
              <a:rPr lang="ru-RU" sz="1600" dirty="0" smtClean="0"/>
              <a:t>5</a:t>
            </a:r>
            <a:r>
              <a:rPr lang="ru-RU" sz="1600" dirty="0"/>
              <a:t>. Высококвалифицированные сотрудники инженерного корпуса</a:t>
            </a:r>
            <a:endParaRPr lang="ru-RU" sz="1600" dirty="0" smtClean="0"/>
          </a:p>
          <a:p>
            <a:r>
              <a:rPr lang="ru-RU" sz="1600" dirty="0"/>
              <a:t>6. Поставки на все континенты мира</a:t>
            </a:r>
          </a:p>
          <a:p>
            <a:r>
              <a:rPr lang="ru-RU" sz="1600" dirty="0" smtClean="0"/>
              <a:t>7. Является поставщиком для мировых энергобрендов</a:t>
            </a:r>
            <a:endParaRPr lang="ru-RU" sz="1600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7540783" y="283211"/>
            <a:ext cx="1440160" cy="1204093"/>
            <a:chOff x="7540783" y="283211"/>
            <a:chExt cx="1440160" cy="1204093"/>
          </a:xfrm>
        </p:grpSpPr>
        <p:pic>
          <p:nvPicPr>
            <p:cNvPr id="17" name="Picture 9" descr="http://мигэнергоремонт.рф/gallery_gen/cc142a40f2d41e23e0cd6cdd69911c29_220x117.70114942529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283211"/>
              <a:ext cx="1329055" cy="677206"/>
            </a:xfrm>
            <a:prstGeom prst="rect">
              <a:avLst/>
            </a:prstGeom>
            <a:noFill/>
            <a:extLst/>
          </p:spPr>
        </p:pic>
        <p:pic>
          <p:nvPicPr>
            <p:cNvPr id="18" name="Picture 7" descr="C:\Users\Lider2\Desktop\3fd9e94b-e8d5-47ab-981a-b2cc90cb1c87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783" y="1057560"/>
              <a:ext cx="1440160" cy="429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150"/>
            <a:ext cx="3203848" cy="2600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433" y="3329907"/>
            <a:ext cx="1971970" cy="1342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433" y="4797153"/>
            <a:ext cx="1972800" cy="1288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96" y="4797151"/>
            <a:ext cx="1930227" cy="1288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562" y="3329907"/>
            <a:ext cx="1929653" cy="134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136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i="1" dirty="0">
                <a:solidFill>
                  <a:srgbClr val="0070C0"/>
                </a:solidFill>
              </a:rPr>
              <a:t>Bushing(Beijing)HV Electric Co </a:t>
            </a:r>
            <a:r>
              <a:rPr lang="en-US" sz="3200" b="1" i="1" dirty="0" smtClean="0">
                <a:solidFill>
                  <a:srgbClr val="0070C0"/>
                </a:solidFill>
              </a:rPr>
              <a:t>Ltd</a:t>
            </a:r>
            <a:br>
              <a:rPr lang="en-US" sz="3200" b="1" i="1" dirty="0" smtClean="0">
                <a:solidFill>
                  <a:srgbClr val="0070C0"/>
                </a:solidFill>
              </a:rPr>
            </a:br>
            <a:r>
              <a:rPr lang="en-US" sz="3200" b="1" i="1" dirty="0" smtClean="0">
                <a:solidFill>
                  <a:srgbClr val="0070C0"/>
                </a:solidFill>
              </a:rPr>
              <a:t>Product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 numCol="1"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ru-RU" dirty="0" smtClean="0"/>
              <a:t>	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75655"/>
            <a:ext cx="1268257" cy="94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61889" y="4088081"/>
            <a:ext cx="354922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Типы </a:t>
            </a:r>
            <a:r>
              <a:rPr lang="ru-RU" sz="1600" b="1" dirty="0" smtClean="0"/>
              <a:t>вводов:</a:t>
            </a:r>
            <a:endParaRPr lang="ru-RU" sz="1600" b="1" dirty="0"/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/>
              <a:t>Трансформаторные</a:t>
            </a:r>
            <a:endParaRPr lang="ru-RU" sz="1600" dirty="0"/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/>
              <a:t>Среда: масло-элегаз</a:t>
            </a:r>
            <a:endParaRPr lang="ru-RU" sz="1600" dirty="0"/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КРУЭ </a:t>
            </a:r>
            <a:r>
              <a:rPr lang="ru-RU" sz="1600" dirty="0" smtClean="0"/>
              <a:t>(</a:t>
            </a:r>
            <a:r>
              <a:rPr lang="ru-RU" sz="1600" dirty="0"/>
              <a:t>э</a:t>
            </a:r>
            <a:r>
              <a:rPr lang="ru-RU" sz="1600" dirty="0" smtClean="0"/>
              <a:t>легаз-воздух</a:t>
            </a:r>
            <a:r>
              <a:rPr lang="ru-RU" sz="1600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err="1" smtClean="0"/>
              <a:t>Выключательные</a:t>
            </a:r>
            <a:endParaRPr lang="ru-RU" sz="1600" dirty="0"/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/>
              <a:t>Линейные </a:t>
            </a:r>
            <a:r>
              <a:rPr lang="ru-RU" sz="1600" dirty="0"/>
              <a:t>(проходные)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Кабельные (масло-масло)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/>
              <a:t>Сильноточные </a:t>
            </a:r>
            <a:r>
              <a:rPr lang="ru-RU" sz="1600" dirty="0"/>
              <a:t>и генераторные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600" dirty="0" smtClean="0"/>
          </a:p>
          <a:p>
            <a:r>
              <a:rPr lang="ru-RU" sz="1600" b="1" dirty="0" smtClean="0"/>
              <a:t>Класс </a:t>
            </a:r>
            <a:r>
              <a:rPr lang="ru-RU" sz="1600" b="1" dirty="0"/>
              <a:t>напряжения</a:t>
            </a:r>
            <a:r>
              <a:rPr lang="ru-RU" sz="1600" dirty="0"/>
              <a:t>: </a:t>
            </a:r>
            <a:r>
              <a:rPr lang="ru-RU" sz="1600" dirty="0" smtClean="0"/>
              <a:t>12 </a:t>
            </a:r>
            <a:r>
              <a:rPr lang="ru-RU" sz="1600" dirty="0"/>
              <a:t>- 1100 </a:t>
            </a:r>
            <a:r>
              <a:rPr lang="ru-RU" sz="1600" dirty="0" err="1"/>
              <a:t>кВ</a:t>
            </a:r>
            <a:endParaRPr lang="ru-RU" sz="1600" dirty="0"/>
          </a:p>
          <a:p>
            <a:pPr marL="285750" indent="-285750">
              <a:buFont typeface="Arial" pitchFamily="34" charset="0"/>
              <a:buChar char="•"/>
            </a:pP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4088081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smtClean="0"/>
              <a:t>Тип внутренней изоляции:</a:t>
            </a:r>
            <a:endParaRPr lang="ru-RU" sz="16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600" b="1" dirty="0"/>
              <a:t>RIP</a:t>
            </a:r>
            <a:r>
              <a:rPr lang="ru-RU" sz="1600" dirty="0"/>
              <a:t> бумага, пропитанная компаундом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b="1" dirty="0" smtClean="0"/>
              <a:t>RIS</a:t>
            </a:r>
            <a:r>
              <a:rPr lang="ru-RU" sz="1600" dirty="0" smtClean="0"/>
              <a:t> </a:t>
            </a:r>
            <a:r>
              <a:rPr lang="ru-RU" sz="1600" dirty="0"/>
              <a:t>синтетическое </a:t>
            </a:r>
            <a:r>
              <a:rPr lang="ru-RU" sz="1600" dirty="0" smtClean="0"/>
              <a:t>нетканое полотно, пропитанное компаундом</a:t>
            </a:r>
            <a:endParaRPr lang="en-US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/>
              <a:t>RIF</a:t>
            </a:r>
            <a:r>
              <a:rPr lang="en-US" sz="1600" dirty="0" smtClean="0"/>
              <a:t> </a:t>
            </a:r>
            <a:r>
              <a:rPr lang="ru-RU" sz="1600" dirty="0" smtClean="0"/>
              <a:t>стекловолокно </a:t>
            </a:r>
            <a:r>
              <a:rPr lang="ru-RU" sz="1600" dirty="0"/>
              <a:t>пропитанное компаундом</a:t>
            </a:r>
            <a:endParaRPr lang="en-US" sz="1600" dirty="0"/>
          </a:p>
          <a:p>
            <a:r>
              <a:rPr lang="ru-RU" sz="1600" b="1" dirty="0" smtClean="0"/>
              <a:t>Тип внешней </a:t>
            </a:r>
            <a:r>
              <a:rPr lang="ru-RU" sz="1600" b="1" dirty="0"/>
              <a:t>изоляции: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/>
              <a:t>фарфор</a:t>
            </a:r>
            <a:endParaRPr lang="ru-RU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/>
              <a:t>полимер</a:t>
            </a:r>
            <a:endParaRPr lang="ru-RU" sz="1600" dirty="0"/>
          </a:p>
          <a:p>
            <a:endParaRPr lang="ru-RU" sz="1600" dirty="0" smtClean="0"/>
          </a:p>
          <a:p>
            <a:r>
              <a:rPr lang="ru-RU" sz="1600" b="1" dirty="0" smtClean="0"/>
              <a:t>Номинальный ток</a:t>
            </a:r>
            <a:r>
              <a:rPr lang="ru-RU" sz="1600" dirty="0" smtClean="0"/>
              <a:t>: 630 - 40 000 A</a:t>
            </a:r>
            <a:endParaRPr lang="ru-RU" sz="1600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7540783" y="283211"/>
            <a:ext cx="1440160" cy="1204093"/>
            <a:chOff x="7540783" y="283211"/>
            <a:chExt cx="1440160" cy="1204093"/>
          </a:xfrm>
        </p:grpSpPr>
        <p:pic>
          <p:nvPicPr>
            <p:cNvPr id="17" name="Picture 9" descr="http://мигэнергоремонт.рф/gallery_gen/cc142a40f2d41e23e0cd6cdd69911c29_220x117.70114942529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283211"/>
              <a:ext cx="1329055" cy="677206"/>
            </a:xfrm>
            <a:prstGeom prst="rect">
              <a:avLst/>
            </a:prstGeom>
            <a:noFill/>
            <a:extLst/>
          </p:spPr>
        </p:pic>
        <p:pic>
          <p:nvPicPr>
            <p:cNvPr id="18" name="Picture 7" descr="C:\Users\Lider2\Desktop\3fd9e94b-e8d5-47ab-981a-b2cc90cb1c87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783" y="1057560"/>
              <a:ext cx="1440160" cy="429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91" y="1580384"/>
            <a:ext cx="367114" cy="1986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936" y="1575841"/>
            <a:ext cx="476250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455" y="1553137"/>
            <a:ext cx="280248" cy="199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995" y="1541562"/>
            <a:ext cx="358519" cy="199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517" y="1553135"/>
            <a:ext cx="478901" cy="1990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737" y="2037803"/>
            <a:ext cx="5524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1889" y="370621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2141218" y="368933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47864" y="370621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421157" y="368933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87330" y="368933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6679125" y="368933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824119" y="368933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pic>
        <p:nvPicPr>
          <p:cNvPr id="30" name="Рисунок 29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699341" y="2342611"/>
            <a:ext cx="1990724" cy="388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6" y="1614663"/>
            <a:ext cx="367114" cy="1986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681" y="1610120"/>
            <a:ext cx="476250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200" y="1587416"/>
            <a:ext cx="280248" cy="199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740" y="1575841"/>
            <a:ext cx="358519" cy="199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813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i="1" dirty="0">
                <a:solidFill>
                  <a:srgbClr val="0070C0"/>
                </a:solidFill>
              </a:rPr>
              <a:t>Bushing(Beijing)HV Electric Co </a:t>
            </a:r>
            <a:r>
              <a:rPr lang="en-US" sz="3200" b="1" i="1" dirty="0" smtClean="0">
                <a:solidFill>
                  <a:srgbClr val="0070C0"/>
                </a:solidFill>
              </a:rPr>
              <a:t>Ltd</a:t>
            </a:r>
            <a:br>
              <a:rPr lang="en-US" sz="3200" b="1" i="1" dirty="0" smtClean="0">
                <a:solidFill>
                  <a:srgbClr val="0070C0"/>
                </a:solidFill>
              </a:rPr>
            </a:br>
            <a:r>
              <a:rPr lang="en-US" sz="3200" b="1" i="1" dirty="0" smtClean="0">
                <a:solidFill>
                  <a:srgbClr val="0070C0"/>
                </a:solidFill>
              </a:rPr>
              <a:t>Technology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 numCol="1"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ru-RU" dirty="0" smtClean="0"/>
              <a:t>	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75655"/>
            <a:ext cx="1268257" cy="94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7540783" y="283211"/>
            <a:ext cx="1440160" cy="1204093"/>
            <a:chOff x="7540783" y="283211"/>
            <a:chExt cx="1440160" cy="1204093"/>
          </a:xfrm>
        </p:grpSpPr>
        <p:pic>
          <p:nvPicPr>
            <p:cNvPr id="14" name="Picture 9" descr="http://мигэнергоремонт.рф/gallery_gen/cc142a40f2d41e23e0cd6cdd69911c29_220x117.70114942529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283211"/>
              <a:ext cx="1329055" cy="677206"/>
            </a:xfrm>
            <a:prstGeom prst="rect">
              <a:avLst/>
            </a:prstGeom>
            <a:noFill/>
            <a:extLst/>
          </p:spPr>
        </p:pic>
        <p:pic>
          <p:nvPicPr>
            <p:cNvPr id="18" name="Picture 7" descr="C:\Users\Lider2\Desktop\3fd9e94b-e8d5-47ab-981a-b2cc90cb1c87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783" y="1057560"/>
              <a:ext cx="1440160" cy="429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Рисунок 14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7596336" cy="38164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78512" y="5733256"/>
            <a:ext cx="6691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Технологическая линия по производству остова в/в ввода с </a:t>
            </a:r>
            <a:r>
              <a:rPr lang="en-US" sz="1600" dirty="0" smtClean="0"/>
              <a:t>RIF </a:t>
            </a:r>
            <a:r>
              <a:rPr lang="ru-RU" sz="1600" dirty="0" smtClean="0"/>
              <a:t>изоляцией.</a:t>
            </a:r>
          </a:p>
          <a:p>
            <a:r>
              <a:rPr lang="ru-RU" sz="1600" dirty="0" smtClean="0"/>
              <a:t>Метод перекрестной намотки стекловолокна.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12550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i="1" dirty="0">
                <a:solidFill>
                  <a:srgbClr val="0070C0"/>
                </a:solidFill>
              </a:rPr>
              <a:t>Bushing(Beijing)HV Electric Co </a:t>
            </a:r>
            <a:r>
              <a:rPr lang="en-US" sz="3200" b="1" i="1" dirty="0" smtClean="0">
                <a:solidFill>
                  <a:srgbClr val="0070C0"/>
                </a:solidFill>
              </a:rPr>
              <a:t>Ltd</a:t>
            </a:r>
            <a:r>
              <a:rPr lang="ru-RU" sz="3200" b="1" i="1" dirty="0" smtClean="0">
                <a:solidFill>
                  <a:srgbClr val="0070C0"/>
                </a:solidFill>
              </a:rPr>
              <a:t/>
            </a:r>
            <a:br>
              <a:rPr lang="ru-RU" sz="3200" b="1" i="1" dirty="0" smtClean="0">
                <a:solidFill>
                  <a:srgbClr val="0070C0"/>
                </a:solidFill>
              </a:rPr>
            </a:br>
            <a:r>
              <a:rPr lang="ru-RU" sz="3200" b="1" i="1" dirty="0" smtClean="0">
                <a:solidFill>
                  <a:srgbClr val="0070C0"/>
                </a:solidFill>
              </a:rPr>
              <a:t>Сборочный цех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 numCol="1"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ru-RU" dirty="0" smtClean="0"/>
              <a:t>	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75655"/>
            <a:ext cx="1268257" cy="94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7540783" y="283211"/>
            <a:ext cx="1440160" cy="1204093"/>
            <a:chOff x="7540783" y="283211"/>
            <a:chExt cx="1440160" cy="1204093"/>
          </a:xfrm>
        </p:grpSpPr>
        <p:pic>
          <p:nvPicPr>
            <p:cNvPr id="14" name="Picture 9" descr="http://мигэнергоремонт.рф/gallery_gen/cc142a40f2d41e23e0cd6cdd69911c29_220x117.70114942529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283211"/>
              <a:ext cx="1329055" cy="677206"/>
            </a:xfrm>
            <a:prstGeom prst="rect">
              <a:avLst/>
            </a:prstGeom>
            <a:noFill/>
            <a:extLst/>
          </p:spPr>
        </p:pic>
        <p:pic>
          <p:nvPicPr>
            <p:cNvPr id="15" name="Picture 7" descr="C:\Users\Lider2\Desktop\3fd9e94b-e8d5-47ab-981a-b2cc90cb1c87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783" y="1057560"/>
              <a:ext cx="1440160" cy="429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Рисунок 9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7596336" cy="403244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303064" y="5949280"/>
            <a:ext cx="1883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Цех сборки вводов.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32491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i="1" dirty="0">
                <a:solidFill>
                  <a:srgbClr val="0070C0"/>
                </a:solidFill>
              </a:rPr>
              <a:t>Bushing(Beijing)HV Electric Co </a:t>
            </a:r>
            <a:r>
              <a:rPr lang="en-US" sz="3200" b="1" i="1" dirty="0" smtClean="0">
                <a:solidFill>
                  <a:srgbClr val="0070C0"/>
                </a:solidFill>
              </a:rPr>
              <a:t>Ltd</a:t>
            </a:r>
            <a:r>
              <a:rPr lang="ru-RU" sz="3200" b="1" i="1" dirty="0" smtClean="0">
                <a:solidFill>
                  <a:srgbClr val="0070C0"/>
                </a:solidFill>
              </a:rPr>
              <a:t/>
            </a:r>
            <a:br>
              <a:rPr lang="ru-RU" sz="3200" b="1" i="1" dirty="0" smtClean="0">
                <a:solidFill>
                  <a:srgbClr val="0070C0"/>
                </a:solidFill>
              </a:rPr>
            </a:br>
            <a:r>
              <a:rPr lang="ru-RU" sz="3200" b="1" i="1" dirty="0" smtClean="0">
                <a:solidFill>
                  <a:srgbClr val="0070C0"/>
                </a:solidFill>
              </a:rPr>
              <a:t>Базовые конструкции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 numCol="1"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ru-RU" dirty="0" smtClean="0"/>
              <a:t>	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75655"/>
            <a:ext cx="1268257" cy="94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7153"/>
            <a:ext cx="4139952" cy="512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242" y="1737153"/>
            <a:ext cx="4029758" cy="512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7540783" y="283211"/>
            <a:ext cx="1440160" cy="1204093"/>
            <a:chOff x="7540783" y="283211"/>
            <a:chExt cx="1440160" cy="1204093"/>
          </a:xfrm>
        </p:grpSpPr>
        <p:pic>
          <p:nvPicPr>
            <p:cNvPr id="15" name="Picture 9" descr="http://мигэнергоремонт.рф/gallery_gen/cc142a40f2d41e23e0cd6cdd69911c29_220x117.70114942529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283211"/>
              <a:ext cx="1329055" cy="677206"/>
            </a:xfrm>
            <a:prstGeom prst="rect">
              <a:avLst/>
            </a:prstGeom>
            <a:noFill/>
            <a:extLst/>
          </p:spPr>
        </p:pic>
        <p:pic>
          <p:nvPicPr>
            <p:cNvPr id="16" name="Picture 7" descr="C:\Users\Lider2\Desktop\3fd9e94b-e8d5-47ab-981a-b2cc90cb1c87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783" y="1057560"/>
              <a:ext cx="1440160" cy="429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5045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i="1" dirty="0">
                <a:solidFill>
                  <a:srgbClr val="0070C0"/>
                </a:solidFill>
              </a:rPr>
              <a:t>Bushing(Beijing)HV Electric Co </a:t>
            </a:r>
            <a:r>
              <a:rPr lang="en-US" sz="3200" b="1" i="1" dirty="0" smtClean="0">
                <a:solidFill>
                  <a:srgbClr val="0070C0"/>
                </a:solidFill>
              </a:rPr>
              <a:t>Ltd</a:t>
            </a:r>
            <a:r>
              <a:rPr lang="ru-RU" sz="3200" b="1" i="1" dirty="0" smtClean="0">
                <a:solidFill>
                  <a:srgbClr val="0070C0"/>
                </a:solidFill>
              </a:rPr>
              <a:t/>
            </a:r>
            <a:br>
              <a:rPr lang="ru-RU" sz="3200" b="1" i="1" dirty="0" smtClean="0">
                <a:solidFill>
                  <a:srgbClr val="0070C0"/>
                </a:solidFill>
              </a:rPr>
            </a:br>
            <a:r>
              <a:rPr lang="ru-RU" sz="3200" b="1" i="1" dirty="0" smtClean="0">
                <a:solidFill>
                  <a:srgbClr val="0070C0"/>
                </a:solidFill>
              </a:rPr>
              <a:t>Испытательный центр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 numCol="1"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ru-RU" dirty="0" smtClean="0"/>
              <a:t>	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75655"/>
            <a:ext cx="1268257" cy="94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7540783" y="283211"/>
            <a:ext cx="1440160" cy="1204093"/>
            <a:chOff x="7540783" y="283211"/>
            <a:chExt cx="1440160" cy="1204093"/>
          </a:xfrm>
        </p:grpSpPr>
        <p:pic>
          <p:nvPicPr>
            <p:cNvPr id="14" name="Picture 9" descr="http://мигэнергоремонт.рф/gallery_gen/cc142a40f2d41e23e0cd6cdd69911c29_220x117.70114942529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283211"/>
              <a:ext cx="1329055" cy="677206"/>
            </a:xfrm>
            <a:prstGeom prst="rect">
              <a:avLst/>
            </a:prstGeom>
            <a:noFill/>
            <a:extLst/>
          </p:spPr>
        </p:pic>
        <p:pic>
          <p:nvPicPr>
            <p:cNvPr id="15" name="Picture 7" descr="C:\Users\Lider2\Desktop\3fd9e94b-e8d5-47ab-981a-b2cc90cb1c87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783" y="1057560"/>
              <a:ext cx="1440160" cy="429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5" y="1677842"/>
            <a:ext cx="1800225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758" y="1677842"/>
            <a:ext cx="261937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8880"/>
            <a:ext cx="1788209" cy="1614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444" y="3086394"/>
            <a:ext cx="261937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444" y="4546840"/>
            <a:ext cx="2619375" cy="1880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924" y="1677842"/>
            <a:ext cx="2266950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469" y="4048625"/>
            <a:ext cx="2242339" cy="2354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808" y="1677842"/>
            <a:ext cx="2437192" cy="1949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352" y="4048625"/>
            <a:ext cx="2414978" cy="235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30851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1809763" y="130851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57751" y="130851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6726352" y="130851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436217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84072" y="382378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1508077" y="438179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92305" y="37468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6740169" y="37468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0043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i="1" dirty="0">
                <a:solidFill>
                  <a:srgbClr val="0070C0"/>
                </a:solidFill>
              </a:rPr>
              <a:t>Bushing(Beijing)HV Electric Co </a:t>
            </a:r>
            <a:r>
              <a:rPr lang="en-US" sz="3200" b="1" i="1" dirty="0" smtClean="0">
                <a:solidFill>
                  <a:srgbClr val="0070C0"/>
                </a:solidFill>
              </a:rPr>
              <a:t>Ltd</a:t>
            </a:r>
            <a:r>
              <a:rPr lang="ru-RU" sz="3200" b="1" i="1" dirty="0" smtClean="0">
                <a:solidFill>
                  <a:srgbClr val="0070C0"/>
                </a:solidFill>
              </a:rPr>
              <a:t/>
            </a:r>
            <a:br>
              <a:rPr lang="ru-RU" sz="3200" b="1" i="1" dirty="0" smtClean="0">
                <a:solidFill>
                  <a:srgbClr val="0070C0"/>
                </a:solidFill>
              </a:rPr>
            </a:br>
            <a:r>
              <a:rPr lang="ru-RU" sz="3200" b="1" i="1" dirty="0" smtClean="0">
                <a:solidFill>
                  <a:srgbClr val="0070C0"/>
                </a:solidFill>
              </a:rPr>
              <a:t>Кейс критических температур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 numCol="1"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ru-RU" dirty="0" smtClean="0"/>
              <a:t>	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75655"/>
            <a:ext cx="1268257" cy="94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7540783" y="283211"/>
            <a:ext cx="1440160" cy="1204093"/>
            <a:chOff x="7540783" y="283211"/>
            <a:chExt cx="1440160" cy="1204093"/>
          </a:xfrm>
        </p:grpSpPr>
        <p:pic>
          <p:nvPicPr>
            <p:cNvPr id="15" name="Picture 9" descr="http://мигэнергоремонт.рф/gallery_gen/cc142a40f2d41e23e0cd6cdd69911c29_220x117.70114942529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283211"/>
              <a:ext cx="1329055" cy="677206"/>
            </a:xfrm>
            <a:prstGeom prst="rect">
              <a:avLst/>
            </a:prstGeom>
            <a:noFill/>
            <a:extLst/>
          </p:spPr>
        </p:pic>
        <p:pic>
          <p:nvPicPr>
            <p:cNvPr id="16" name="Picture 7" descr="C:\Users\Lider2\Desktop\3fd9e94b-e8d5-47ab-981a-b2cc90cb1c87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783" y="1057560"/>
              <a:ext cx="1440160" cy="429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9" name="Picture 5" descr="C:\Users\Lider2\Desktop\Bushing(Beijing)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1944"/>
            <a:ext cx="5355681" cy="422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6021288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Сверхпроводящий ограничитель тока</a:t>
            </a:r>
          </a:p>
          <a:p>
            <a:r>
              <a:rPr lang="ru-RU" sz="1600" dirty="0" smtClean="0"/>
              <a:t>Рабочая температура: +135 </a:t>
            </a:r>
            <a:r>
              <a:rPr lang="ru-RU" sz="1600" dirty="0"/>
              <a:t>С°</a:t>
            </a:r>
            <a:r>
              <a:rPr lang="ru-RU" sz="1600" dirty="0" smtClean="0"/>
              <a:t> - 196 С°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796136" y="1628800"/>
            <a:ext cx="31292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Преобразовательная </a:t>
            </a:r>
            <a:r>
              <a:rPr lang="ru-RU" sz="1600" dirty="0"/>
              <a:t>станция постоянного </a:t>
            </a:r>
            <a:r>
              <a:rPr lang="ru-RU" sz="1600" dirty="0" smtClean="0"/>
              <a:t>тока:</a:t>
            </a:r>
          </a:p>
          <a:p>
            <a:r>
              <a:rPr lang="ru-RU" sz="1600" dirty="0" smtClean="0"/>
              <a:t>± </a:t>
            </a:r>
            <a:r>
              <a:rPr lang="ru-RU" sz="1600" dirty="0"/>
              <a:t>160 </a:t>
            </a:r>
            <a:r>
              <a:rPr lang="ru-RU" sz="1600" dirty="0" err="1" smtClean="0"/>
              <a:t>кВ</a:t>
            </a:r>
            <a:r>
              <a:rPr lang="ru-RU" sz="1600" dirty="0" smtClean="0"/>
              <a:t>/≈110 </a:t>
            </a:r>
            <a:r>
              <a:rPr lang="ru-RU" sz="1600" dirty="0" err="1" smtClean="0"/>
              <a:t>кВ</a:t>
            </a:r>
            <a:r>
              <a:rPr lang="ru-RU" sz="1600" dirty="0" smtClean="0"/>
              <a:t>/200 МВт </a:t>
            </a:r>
          </a:p>
          <a:p>
            <a:r>
              <a:rPr lang="ru-RU" sz="1600" dirty="0" err="1" smtClean="0"/>
              <a:t>г.Хоучжай</a:t>
            </a:r>
            <a:r>
              <a:rPr lang="ru-RU" sz="1600" dirty="0"/>
              <a:t> </a:t>
            </a:r>
            <a:r>
              <a:rPr lang="ru-RU" sz="1600" dirty="0" smtClean="0"/>
              <a:t>(</a:t>
            </a:r>
            <a:r>
              <a:rPr lang="ru-RU" sz="1600" dirty="0" err="1" smtClean="0"/>
              <a:t>Чжэцзян</a:t>
            </a:r>
            <a:r>
              <a:rPr lang="ru-RU" sz="1600" dirty="0" smtClean="0"/>
              <a:t>), Китай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55411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i="1" dirty="0">
                <a:solidFill>
                  <a:srgbClr val="0070C0"/>
                </a:solidFill>
              </a:rPr>
              <a:t>Bushing(Beijing)HV Electric Co </a:t>
            </a:r>
            <a:r>
              <a:rPr lang="en-US" sz="3200" b="1" i="1" dirty="0" smtClean="0">
                <a:solidFill>
                  <a:srgbClr val="0070C0"/>
                </a:solidFill>
              </a:rPr>
              <a:t>Ltd</a:t>
            </a:r>
            <a:r>
              <a:rPr lang="ru-RU" sz="3200" b="1" i="1" dirty="0" smtClean="0">
                <a:solidFill>
                  <a:srgbClr val="0070C0"/>
                </a:solidFill>
              </a:rPr>
              <a:t/>
            </a:r>
            <a:br>
              <a:rPr lang="ru-RU" sz="3200" b="1" i="1" dirty="0" smtClean="0">
                <a:solidFill>
                  <a:srgbClr val="0070C0"/>
                </a:solidFill>
              </a:rPr>
            </a:br>
            <a:r>
              <a:rPr lang="ru-RU" sz="3200" b="1" i="1" dirty="0" smtClean="0">
                <a:solidFill>
                  <a:srgbClr val="0070C0"/>
                </a:solidFill>
              </a:rPr>
              <a:t>Знаковые Заказчики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 numCol="1"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ru-RU" dirty="0" smtClean="0"/>
              <a:t>	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75655"/>
            <a:ext cx="1268257" cy="94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Группа 26"/>
          <p:cNvGrpSpPr/>
          <p:nvPr/>
        </p:nvGrpSpPr>
        <p:grpSpPr>
          <a:xfrm>
            <a:off x="7540783" y="283211"/>
            <a:ext cx="1440160" cy="1204093"/>
            <a:chOff x="7540783" y="283211"/>
            <a:chExt cx="1440160" cy="1204093"/>
          </a:xfrm>
        </p:grpSpPr>
        <p:pic>
          <p:nvPicPr>
            <p:cNvPr id="28" name="Picture 9" descr="http://мигэнергоремонт.рф/gallery_gen/cc142a40f2d41e23e0cd6cdd69911c29_220x117.70114942529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283211"/>
              <a:ext cx="1329055" cy="677206"/>
            </a:xfrm>
            <a:prstGeom prst="rect">
              <a:avLst/>
            </a:prstGeom>
            <a:noFill/>
            <a:extLst/>
          </p:spPr>
        </p:pic>
        <p:pic>
          <p:nvPicPr>
            <p:cNvPr id="29" name="Picture 7" descr="C:\Users\Lider2\Desktop\3fd9e94b-e8d5-47ab-981a-b2cc90cb1c87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783" y="1057560"/>
              <a:ext cx="1440160" cy="429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C:\Users\Lider2\Desktop\Безымянный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20" y="1700808"/>
            <a:ext cx="9144000" cy="476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06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i="1" dirty="0">
                <a:solidFill>
                  <a:srgbClr val="0070C0"/>
                </a:solidFill>
              </a:rPr>
              <a:t>Bushing(Beijing)HV Electric Co </a:t>
            </a:r>
            <a:r>
              <a:rPr lang="en-US" sz="3200" b="1" i="1" dirty="0" smtClean="0">
                <a:solidFill>
                  <a:srgbClr val="0070C0"/>
                </a:solidFill>
              </a:rPr>
              <a:t>Ltd</a:t>
            </a:r>
            <a:r>
              <a:rPr lang="ru-RU" sz="3200" b="1" i="1" dirty="0" smtClean="0">
                <a:solidFill>
                  <a:srgbClr val="0070C0"/>
                </a:solidFill>
              </a:rPr>
              <a:t/>
            </a:r>
            <a:br>
              <a:rPr lang="ru-RU" sz="3200" b="1" i="1" dirty="0" smtClean="0">
                <a:solidFill>
                  <a:srgbClr val="0070C0"/>
                </a:solidFill>
              </a:rPr>
            </a:br>
            <a:r>
              <a:rPr lang="ru-RU" sz="3200" b="1" i="1" dirty="0" smtClean="0">
                <a:solidFill>
                  <a:srgbClr val="0070C0"/>
                </a:solidFill>
              </a:rPr>
              <a:t>География поставок по миру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 numCol="1"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ru-RU" dirty="0" smtClean="0"/>
              <a:t>	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75655"/>
            <a:ext cx="1268257" cy="94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Группа 26"/>
          <p:cNvGrpSpPr/>
          <p:nvPr/>
        </p:nvGrpSpPr>
        <p:grpSpPr>
          <a:xfrm>
            <a:off x="7540783" y="283211"/>
            <a:ext cx="1440160" cy="1204093"/>
            <a:chOff x="7540783" y="283211"/>
            <a:chExt cx="1440160" cy="1204093"/>
          </a:xfrm>
        </p:grpSpPr>
        <p:pic>
          <p:nvPicPr>
            <p:cNvPr id="28" name="Picture 9" descr="http://мигэнергоремонт.рф/gallery_gen/cc142a40f2d41e23e0cd6cdd69911c29_220x117.70114942529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283211"/>
              <a:ext cx="1329055" cy="677206"/>
            </a:xfrm>
            <a:prstGeom prst="rect">
              <a:avLst/>
            </a:prstGeom>
            <a:noFill/>
            <a:extLst/>
          </p:spPr>
        </p:pic>
        <p:pic>
          <p:nvPicPr>
            <p:cNvPr id="29" name="Picture 7" descr="C:\Users\Lider2\Desktop\3fd9e94b-e8d5-47ab-981a-b2cc90cb1c87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783" y="1057560"/>
              <a:ext cx="1440160" cy="429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144000" cy="4219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09329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Международный бизнес - более </a:t>
            </a:r>
            <a:r>
              <a:rPr lang="ru-RU" sz="1600" dirty="0"/>
              <a:t>чем 20 стран и </a:t>
            </a:r>
            <a:r>
              <a:rPr lang="ru-RU" sz="1600" dirty="0" smtClean="0"/>
              <a:t>регионов: Россия, Южная Корея, </a:t>
            </a:r>
            <a:r>
              <a:rPr lang="ru-RU" sz="1600" dirty="0"/>
              <a:t>Казахстан, </a:t>
            </a:r>
            <a:r>
              <a:rPr lang="ru-RU" sz="1600" dirty="0" smtClean="0"/>
              <a:t>Украина, </a:t>
            </a:r>
            <a:r>
              <a:rPr lang="ru-RU" sz="1600" dirty="0"/>
              <a:t>Пакистан, </a:t>
            </a:r>
            <a:r>
              <a:rPr lang="ru-RU" sz="1600" dirty="0" smtClean="0"/>
              <a:t>Индонезия, Бразилия, Монголия, Мьянма, </a:t>
            </a:r>
            <a:r>
              <a:rPr lang="ru-RU" sz="1600" dirty="0"/>
              <a:t>Египет, </a:t>
            </a:r>
            <a:r>
              <a:rPr lang="ru-RU" sz="1600" dirty="0" smtClean="0"/>
              <a:t>Замбия, Индия, Малайзия, Куба </a:t>
            </a:r>
            <a:r>
              <a:rPr lang="ru-RU" sz="1600" dirty="0"/>
              <a:t>и т. д.</a:t>
            </a:r>
          </a:p>
        </p:txBody>
      </p:sp>
    </p:spTree>
    <p:extLst>
      <p:ext uri="{BB962C8B-B14F-4D97-AF65-F5344CB8AC3E}">
        <p14:creationId xmlns:p14="http://schemas.microsoft.com/office/powerpoint/2010/main" val="398132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0"/>
            <a:ext cx="9144000" cy="68534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" y="0"/>
            <a:ext cx="9144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i="1" dirty="0">
                <a:solidFill>
                  <a:prstClr val="white"/>
                </a:solidFill>
              </a:rPr>
              <a:t>ЛИДЕР-ЭНЕРГО</a:t>
            </a:r>
            <a:r>
              <a:rPr lang="en-US" sz="6600" i="1" dirty="0">
                <a:solidFill>
                  <a:prstClr val="white"/>
                </a:solidFill>
              </a:rPr>
              <a:t> (LE LLS</a:t>
            </a:r>
            <a:r>
              <a:rPr lang="en-US" sz="6600" i="1" dirty="0" smtClean="0">
                <a:solidFill>
                  <a:prstClr val="white"/>
                </a:solidFill>
              </a:rPr>
              <a:t>)</a:t>
            </a:r>
            <a:endParaRPr lang="ru-RU" sz="6600" i="1" dirty="0" smtClean="0">
              <a:solidFill>
                <a:prstClr val="white"/>
              </a:solidFill>
            </a:endParaRPr>
          </a:p>
          <a:p>
            <a:pPr algn="ctr"/>
            <a:r>
              <a:rPr lang="ru-RU" sz="3600" i="1" dirty="0">
                <a:solidFill>
                  <a:schemeClr val="bg1"/>
                </a:solidFill>
              </a:rPr>
              <a:t>Уверенность в каждом элементе</a:t>
            </a:r>
            <a:r>
              <a:rPr lang="ru-RU" sz="3600" i="1" dirty="0" smtClean="0">
                <a:solidFill>
                  <a:schemeClr val="bg1"/>
                </a:solidFill>
              </a:rPr>
              <a:t>.</a:t>
            </a:r>
            <a:endParaRPr lang="ru-RU" sz="6600" i="1" dirty="0">
              <a:solidFill>
                <a:prstClr val="white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0" y="4941168"/>
            <a:ext cx="9144000" cy="1914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300" dirty="0" smtClean="0">
                <a:solidFill>
                  <a:prstClr val="white"/>
                </a:solidFill>
              </a:rPr>
              <a:t>Замещение критически важного оборудования через восстановление и модернизацию.</a:t>
            </a:r>
            <a:endParaRPr lang="ru-RU" sz="6600" dirty="0" smtClean="0">
              <a:solidFill>
                <a:prstClr val="white"/>
              </a:solidFill>
            </a:endParaRPr>
          </a:p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90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Группа компаний и направлений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0070C0"/>
                </a:solidFill>
              </a:rPr>
              <a:t> ООО Лидер-Энерго </a:t>
            </a:r>
            <a:endParaRPr lang="en-US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Управляющая компания,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интегратор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, функция дилера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0070C0"/>
                </a:solidFill>
              </a:rPr>
              <a:t>ООО </a:t>
            </a:r>
            <a:r>
              <a:rPr lang="ru-RU" dirty="0" smtClean="0">
                <a:solidFill>
                  <a:srgbClr val="0070C0"/>
                </a:solidFill>
              </a:rPr>
              <a:t>Транс-Энерго </a:t>
            </a:r>
            <a:r>
              <a:rPr lang="ru-RU" dirty="0" smtClean="0"/>
              <a:t> 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П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роизводственное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подразделение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0070C0"/>
                </a:solidFill>
              </a:rPr>
              <a:t>             </a:t>
            </a:r>
            <a:r>
              <a:rPr lang="ru-RU" dirty="0" smtClean="0">
                <a:solidFill>
                  <a:srgbClr val="0070C0"/>
                </a:solidFill>
              </a:rPr>
              <a:t>ООО </a:t>
            </a:r>
            <a:r>
              <a:rPr lang="ru-RU" dirty="0" err="1" smtClean="0">
                <a:solidFill>
                  <a:srgbClr val="0070C0"/>
                </a:solidFill>
              </a:rPr>
              <a:t>ЭнергоРемПоставка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Внешнеэкономическая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деятельность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75655"/>
            <a:ext cx="1268257" cy="94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9280" y="1810298"/>
            <a:ext cx="221584" cy="16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9280" y="4788045"/>
            <a:ext cx="221584" cy="16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9280" y="3571386"/>
            <a:ext cx="221584" cy="16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7540783" y="283211"/>
            <a:ext cx="1440160" cy="1204093"/>
            <a:chOff x="7540783" y="283211"/>
            <a:chExt cx="1440160" cy="1204093"/>
          </a:xfrm>
        </p:grpSpPr>
        <p:pic>
          <p:nvPicPr>
            <p:cNvPr id="19" name="Picture 9" descr="http://мигэнергоремонт.рф/gallery_gen/cc142a40f2d41e23e0cd6cdd69911c29_220x117.70114942529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283211"/>
              <a:ext cx="1329055" cy="677206"/>
            </a:xfrm>
            <a:prstGeom prst="rect">
              <a:avLst/>
            </a:prstGeom>
            <a:noFill/>
            <a:extLst/>
          </p:spPr>
        </p:pic>
        <p:pic>
          <p:nvPicPr>
            <p:cNvPr id="20" name="Picture 7" descr="C:\Users\Lider2\Desktop\3fd9e94b-e8d5-47ab-981a-b2cc90cb1c87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783" y="1057560"/>
              <a:ext cx="1440160" cy="429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5923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Восстановление и модернизация </a:t>
            </a:r>
            <a:br>
              <a:rPr lang="ru-RU" sz="3200" b="1" i="1" dirty="0" smtClean="0">
                <a:solidFill>
                  <a:srgbClr val="0070C0"/>
                </a:solidFill>
              </a:rPr>
            </a:br>
            <a:r>
              <a:rPr lang="ru-RU" sz="3200" b="1" i="1" dirty="0" smtClean="0">
                <a:solidFill>
                  <a:srgbClr val="0070C0"/>
                </a:solidFill>
              </a:rPr>
              <a:t>старых моторных приводов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75655"/>
            <a:ext cx="1268257" cy="94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050958"/>
            <a:ext cx="5076056" cy="3807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69" y="1434074"/>
            <a:ext cx="4067944" cy="542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17728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145426" y="1597385"/>
            <a:ext cx="4998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МЗ-4 (Болгария) </a:t>
            </a:r>
          </a:p>
          <a:p>
            <a:r>
              <a:rPr lang="ru-RU" dirty="0" smtClean="0"/>
              <a:t>Внешний вид и состояние до ремонта .</a:t>
            </a:r>
          </a:p>
          <a:p>
            <a:endParaRPr lang="ru-RU" dirty="0" smtClean="0"/>
          </a:p>
          <a:p>
            <a:r>
              <a:rPr lang="ru-RU" dirty="0" smtClean="0"/>
              <a:t>После проведения полной модернизации.</a:t>
            </a:r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7540783" y="283211"/>
            <a:ext cx="1440160" cy="1204093"/>
            <a:chOff x="7540783" y="283211"/>
            <a:chExt cx="1440160" cy="1204093"/>
          </a:xfrm>
        </p:grpSpPr>
        <p:pic>
          <p:nvPicPr>
            <p:cNvPr id="14" name="Picture 9" descr="http://мигэнергоремонт.рф/gallery_gen/cc142a40f2d41e23e0cd6cdd69911c29_220x117.70114942529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283211"/>
              <a:ext cx="1329055" cy="677206"/>
            </a:xfrm>
            <a:prstGeom prst="rect">
              <a:avLst/>
            </a:prstGeom>
            <a:noFill/>
            <a:extLst/>
          </p:spPr>
        </p:pic>
        <p:pic>
          <p:nvPicPr>
            <p:cNvPr id="15" name="Picture 7" descr="C:\Users\Lider2\Desktop\3fd9e94b-e8d5-47ab-981a-b2cc90cb1c87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783" y="1057560"/>
              <a:ext cx="1440160" cy="429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6909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Восстановление и модернизация </a:t>
            </a:r>
            <a:br>
              <a:rPr lang="ru-RU" sz="3200" b="1" i="1" dirty="0" smtClean="0">
                <a:solidFill>
                  <a:srgbClr val="0070C0"/>
                </a:solidFill>
              </a:rPr>
            </a:br>
            <a:r>
              <a:rPr lang="ru-RU" sz="3200" b="1" i="1" dirty="0" smtClean="0">
                <a:solidFill>
                  <a:srgbClr val="0070C0"/>
                </a:solidFill>
              </a:rPr>
              <a:t>старых моторных приводов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75655"/>
            <a:ext cx="1268257" cy="94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17728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139953" y="1602574"/>
            <a:ext cx="5004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ПДП-4 (Украина)</a:t>
            </a:r>
            <a:endParaRPr lang="ru-RU" b="1" dirty="0"/>
          </a:p>
          <a:p>
            <a:r>
              <a:rPr lang="ru-RU" dirty="0" smtClean="0"/>
              <a:t>Внешний вид и состояние до ремонта.</a:t>
            </a:r>
          </a:p>
          <a:p>
            <a:endParaRPr lang="ru-RU" dirty="0" smtClean="0"/>
          </a:p>
          <a:p>
            <a:r>
              <a:rPr lang="ru-RU" dirty="0" smtClean="0"/>
              <a:t>После проведения полной модернизации.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1947"/>
            <a:ext cx="3995936" cy="5327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C:\Users\Lider2\Desktop\ПДП-4-transform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724" y="2733574"/>
            <a:ext cx="4142275" cy="412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7540783" y="283211"/>
            <a:ext cx="1440160" cy="1204093"/>
            <a:chOff x="7540783" y="283211"/>
            <a:chExt cx="1440160" cy="1204093"/>
          </a:xfrm>
        </p:grpSpPr>
        <p:pic>
          <p:nvPicPr>
            <p:cNvPr id="14" name="Picture 9" descr="http://мигэнергоремонт.рф/gallery_gen/cc142a40f2d41e23e0cd6cdd69911c29_220x117.70114942529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283211"/>
              <a:ext cx="1329055" cy="677206"/>
            </a:xfrm>
            <a:prstGeom prst="rect">
              <a:avLst/>
            </a:prstGeom>
            <a:noFill/>
            <a:extLst/>
          </p:spPr>
        </p:pic>
        <p:pic>
          <p:nvPicPr>
            <p:cNvPr id="15" name="Picture 7" descr="C:\Users\Lider2\Desktop\3fd9e94b-e8d5-47ab-981a-b2cc90cb1c87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783" y="1057560"/>
              <a:ext cx="1440160" cy="429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0893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Восстановление и модернизация </a:t>
            </a:r>
            <a:br>
              <a:rPr lang="ru-RU" sz="3200" b="1" i="1" dirty="0" smtClean="0">
                <a:solidFill>
                  <a:srgbClr val="0070C0"/>
                </a:solidFill>
              </a:rPr>
            </a:br>
            <a:r>
              <a:rPr lang="ru-RU" sz="3200" b="1" i="1" dirty="0" smtClean="0">
                <a:solidFill>
                  <a:srgbClr val="0070C0"/>
                </a:solidFill>
              </a:rPr>
              <a:t>старых моторных приводов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75655"/>
            <a:ext cx="1268257" cy="94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17728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149171" y="1602574"/>
            <a:ext cx="4994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Е</a:t>
            </a:r>
            <a:r>
              <a:rPr lang="ru-RU" b="1" dirty="0" smtClean="0"/>
              <a:t>М-1 (ГДР)</a:t>
            </a:r>
            <a:endParaRPr lang="ru-RU" b="1" dirty="0"/>
          </a:p>
          <a:p>
            <a:r>
              <a:rPr lang="ru-RU" dirty="0" smtClean="0"/>
              <a:t>Внешний вид и состояние до ремонта.</a:t>
            </a:r>
          </a:p>
          <a:p>
            <a:endParaRPr lang="ru-RU" dirty="0" smtClean="0"/>
          </a:p>
          <a:p>
            <a:r>
              <a:rPr lang="ru-RU" dirty="0" smtClean="0"/>
              <a:t>После проведения полной модернизации.</a:t>
            </a:r>
            <a:endParaRPr lang="ru-RU" dirty="0"/>
          </a:p>
        </p:txBody>
      </p:sp>
      <p:pic>
        <p:nvPicPr>
          <p:cNvPr id="3074" name="Picture 2" descr="C:\Users\Lider2\Desktop\МА-1-transforme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996" y="2581128"/>
            <a:ext cx="3529004" cy="4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666"/>
            <a:ext cx="3045629" cy="5414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3848" y="6124653"/>
            <a:ext cx="26089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hlinkClick r:id="rId7" action="ppaction://hlinkfile"/>
              </a:rPr>
              <a:t>(Референции)</a:t>
            </a:r>
            <a:endParaRPr lang="ru-RU" sz="3200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7540783" y="283211"/>
            <a:ext cx="1440160" cy="1204093"/>
            <a:chOff x="7540783" y="283211"/>
            <a:chExt cx="1440160" cy="1204093"/>
          </a:xfrm>
        </p:grpSpPr>
        <p:pic>
          <p:nvPicPr>
            <p:cNvPr id="15" name="Picture 9" descr="http://мигэнергоремонт.рф/gallery_gen/cc142a40f2d41e23e0cd6cdd69911c29_220x117.70114942529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283211"/>
              <a:ext cx="1329055" cy="677206"/>
            </a:xfrm>
            <a:prstGeom prst="rect">
              <a:avLst/>
            </a:prstGeom>
            <a:noFill/>
            <a:extLst/>
          </p:spPr>
        </p:pic>
        <p:pic>
          <p:nvPicPr>
            <p:cNvPr id="16" name="Picture 7" descr="C:\Users\Lider2\Desktop\3fd9e94b-e8d5-47ab-981a-b2cc90cb1c87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783" y="1057560"/>
              <a:ext cx="1440160" cy="429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8330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Отзывы и рекомендации </a:t>
            </a:r>
            <a:r>
              <a:rPr lang="ru-RU" sz="3200" b="1" i="1" dirty="0" smtClean="0">
                <a:solidFill>
                  <a:srgbClr val="0070C0"/>
                </a:solidFill>
                <a:hlinkClick r:id="rId3" action="ppaction://hlinkfile"/>
              </a:rPr>
              <a:t>(2022) 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553708"/>
            <a:ext cx="9144000" cy="5311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39552" y="1553708"/>
            <a:ext cx="82809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070C0"/>
                </a:solidFill>
              </a:rPr>
              <a:t>Только положительные отклики </a:t>
            </a:r>
            <a:r>
              <a:rPr lang="ru-RU" sz="3600" dirty="0" smtClean="0">
                <a:solidFill>
                  <a:srgbClr val="0070C0"/>
                </a:solidFill>
              </a:rPr>
              <a:t>по осям:</a:t>
            </a:r>
          </a:p>
          <a:p>
            <a:pPr algn="ctr"/>
            <a:r>
              <a:rPr lang="ru-RU" sz="3600" dirty="0" smtClean="0">
                <a:solidFill>
                  <a:srgbClr val="0070C0"/>
                </a:solidFill>
              </a:rPr>
              <a:t>Север – Юг, Восток - Запад 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75655"/>
            <a:ext cx="1268257" cy="94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7540783" y="283211"/>
            <a:ext cx="1440160" cy="1204093"/>
            <a:chOff x="7540783" y="283211"/>
            <a:chExt cx="1440160" cy="1204093"/>
          </a:xfrm>
        </p:grpSpPr>
        <p:pic>
          <p:nvPicPr>
            <p:cNvPr id="11" name="Picture 9" descr="http://мигэнергоремонт.рф/gallery_gen/cc142a40f2d41e23e0cd6cdd69911c29_220x117.70114942529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283211"/>
              <a:ext cx="1329055" cy="677206"/>
            </a:xfrm>
            <a:prstGeom prst="rect">
              <a:avLst/>
            </a:prstGeom>
            <a:noFill/>
            <a:extLst/>
          </p:spPr>
        </p:pic>
        <p:pic>
          <p:nvPicPr>
            <p:cNvPr id="14" name="Picture 7" descr="C:\Users\Lider2\Desktop\3fd9e94b-e8d5-47ab-981a-b2cc90cb1c87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783" y="1057560"/>
              <a:ext cx="1440160" cy="429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942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0"/>
            <a:ext cx="9144000" cy="68534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" y="4540"/>
            <a:ext cx="9144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i="1" dirty="0">
                <a:solidFill>
                  <a:prstClr val="white"/>
                </a:solidFill>
              </a:rPr>
              <a:t>ЛИДЕР-ЭНЕРГО</a:t>
            </a:r>
            <a:r>
              <a:rPr lang="en-US" sz="6600" i="1" dirty="0">
                <a:solidFill>
                  <a:prstClr val="white"/>
                </a:solidFill>
              </a:rPr>
              <a:t> (LE LLS</a:t>
            </a:r>
            <a:r>
              <a:rPr lang="en-US" sz="6600" i="1" dirty="0" smtClean="0">
                <a:solidFill>
                  <a:prstClr val="white"/>
                </a:solidFill>
              </a:rPr>
              <a:t>)</a:t>
            </a:r>
            <a:endParaRPr lang="ru-RU" sz="6600" i="1" dirty="0" smtClean="0">
              <a:solidFill>
                <a:prstClr val="white"/>
              </a:solidFill>
            </a:endParaRPr>
          </a:p>
          <a:p>
            <a:pPr algn="ctr"/>
            <a:r>
              <a:rPr lang="ru-RU" sz="3600" i="1" dirty="0" smtClean="0">
                <a:solidFill>
                  <a:prstClr val="white"/>
                </a:solidFill>
              </a:rPr>
              <a:t>Ваш процессный партнер.</a:t>
            </a:r>
            <a:endParaRPr lang="ru-RU" sz="3600" i="1" dirty="0">
              <a:solidFill>
                <a:prstClr val="white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0" y="4741793"/>
            <a:ext cx="9144000" cy="21139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6000" dirty="0" smtClean="0">
                <a:solidFill>
                  <a:prstClr val="white"/>
                </a:solidFill>
              </a:rPr>
              <a:t> </a:t>
            </a:r>
            <a:r>
              <a:rPr lang="ru-RU" sz="4900" i="1" dirty="0" smtClean="0">
                <a:solidFill>
                  <a:prstClr val="white"/>
                </a:solidFill>
              </a:rPr>
              <a:t>Благодарим за внимание!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1600" i="1" dirty="0" err="1" smtClean="0">
                <a:solidFill>
                  <a:prstClr val="white"/>
                </a:solidFill>
              </a:rPr>
              <a:t>г.Тольятти</a:t>
            </a:r>
            <a:r>
              <a:rPr lang="ru-RU" sz="1600" i="1" dirty="0" smtClean="0">
                <a:solidFill>
                  <a:prstClr val="white"/>
                </a:solidFill>
              </a:rPr>
              <a:t>, ул.40 лет Победы, д.14, оф.209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1600" i="1" dirty="0" smtClean="0">
                <a:solidFill>
                  <a:prstClr val="white"/>
                </a:solidFill>
              </a:rPr>
              <a:t>Коммерческая служба: 8482-681811, 216632</a:t>
            </a:r>
          </a:p>
          <a:p>
            <a:pPr marL="0" indent="0" algn="ctr">
              <a:buNone/>
            </a:pPr>
            <a:r>
              <a:rPr lang="en-US" sz="1600" i="1" dirty="0">
                <a:solidFill>
                  <a:prstClr val="white"/>
                </a:solidFill>
              </a:rPr>
              <a:t>https://lider-energo.ru</a:t>
            </a:r>
            <a:r>
              <a:rPr lang="en-US" sz="1600" i="1" dirty="0" smtClean="0">
                <a:solidFill>
                  <a:prstClr val="white"/>
                </a:solidFill>
              </a:rPr>
              <a:t>/</a:t>
            </a:r>
            <a:r>
              <a:rPr lang="ru-RU" sz="1600" i="1" dirty="0" smtClean="0">
                <a:solidFill>
                  <a:prstClr val="white"/>
                </a:solidFill>
              </a:rPr>
              <a:t> </a:t>
            </a:r>
            <a:r>
              <a:rPr lang="en-US" sz="1600" i="1" dirty="0" smtClean="0">
                <a:solidFill>
                  <a:prstClr val="white"/>
                </a:solidFill>
              </a:rPr>
              <a:t>     trans-energo@bk.ru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52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Производственная основа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	Проектный отдел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Литейный цех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Цех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механической обработки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	Сборочный цех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	Электромонтажный участок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en-US" dirty="0" smtClean="0"/>
          </a:p>
        </p:txBody>
      </p:sp>
      <p:pic>
        <p:nvPicPr>
          <p:cNvPr id="15" name="Рисунок 14" descr="Литейный цех icon"/>
          <p:cNvPicPr/>
          <p:nvPr/>
        </p:nvPicPr>
        <p:blipFill>
          <a:blip r:embed="rId3">
            <a:duotone>
              <a:srgbClr val="4F81B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48" y="2348880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Пробуренный колодец icon"/>
          <p:cNvPicPr/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48" y="2924944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Обслуживание icon"/>
          <p:cNvPicPr/>
          <p:nvPr/>
        </p:nvPicPr>
        <p:blipFill>
          <a:blip r:embed="rId5">
            <a:duotone>
              <a:srgbClr val="4F81B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40" y="3573016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Калькулятор icon"/>
          <p:cNvPicPr/>
          <p:nvPr/>
        </p:nvPicPr>
        <p:blipFill>
          <a:blip r:embed="rId6">
            <a:duotone>
              <a:srgbClr val="4F81B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16" y="4149080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75655"/>
            <a:ext cx="1268257" cy="94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Идея MacBook icon"/>
          <p:cNvPicPr/>
          <p:nvPr/>
        </p:nvPicPr>
        <p:blipFill>
          <a:blip r:embed="rId8">
            <a:duotone>
              <a:srgbClr val="4F81B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48" y="1741980"/>
            <a:ext cx="228600" cy="228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Группа 20"/>
          <p:cNvGrpSpPr/>
          <p:nvPr/>
        </p:nvGrpSpPr>
        <p:grpSpPr>
          <a:xfrm>
            <a:off x="7540783" y="283211"/>
            <a:ext cx="1440160" cy="1204093"/>
            <a:chOff x="7540783" y="283211"/>
            <a:chExt cx="1440160" cy="1204093"/>
          </a:xfrm>
        </p:grpSpPr>
        <p:pic>
          <p:nvPicPr>
            <p:cNvPr id="22" name="Picture 9" descr="http://мигэнергоремонт.рф/gallery_gen/cc142a40f2d41e23e0cd6cdd69911c29_220x117.70114942529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283211"/>
              <a:ext cx="1329055" cy="677206"/>
            </a:xfrm>
            <a:prstGeom prst="rect">
              <a:avLst/>
            </a:prstGeom>
            <a:noFill/>
            <a:extLst/>
          </p:spPr>
        </p:pic>
        <p:pic>
          <p:nvPicPr>
            <p:cNvPr id="23" name="Picture 7" descr="C:\Users\Lider2\Desktop\3fd9e94b-e8d5-47ab-981a-b2cc90cb1c87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783" y="1057560"/>
              <a:ext cx="1440160" cy="429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9469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Производство </a:t>
            </a:r>
            <a:r>
              <a:rPr lang="ru-RU" sz="3200" b="1" i="1" dirty="0">
                <a:solidFill>
                  <a:srgbClr val="0070C0"/>
                </a:solidFill>
              </a:rPr>
              <a:t>и </a:t>
            </a:r>
            <a:r>
              <a:rPr lang="ru-RU" sz="3200" b="1" i="1" dirty="0" smtClean="0">
                <a:solidFill>
                  <a:srgbClr val="0070C0"/>
                </a:solidFill>
              </a:rPr>
              <a:t>поставка</a:t>
            </a:r>
            <a:r>
              <a:rPr lang="en-US" sz="3200" b="1" i="1" dirty="0" smtClean="0">
                <a:solidFill>
                  <a:srgbClr val="0070C0"/>
                </a:solidFill>
              </a:rPr>
              <a:t> </a:t>
            </a:r>
            <a:r>
              <a:rPr lang="ru-RU" sz="3200" b="1" i="1" dirty="0" smtClean="0">
                <a:solidFill>
                  <a:srgbClr val="0070C0"/>
                </a:solidFill>
              </a:rPr>
              <a:t/>
            </a:r>
            <a:br>
              <a:rPr lang="ru-RU" sz="3200" b="1" i="1" dirty="0" smtClean="0">
                <a:solidFill>
                  <a:srgbClr val="0070C0"/>
                </a:solidFill>
              </a:rPr>
            </a:br>
            <a:r>
              <a:rPr lang="ru-RU" sz="3200" b="1" i="1" dirty="0" smtClean="0">
                <a:solidFill>
                  <a:srgbClr val="0070C0"/>
                </a:solidFill>
              </a:rPr>
              <a:t>компонентов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644916" cy="4525963"/>
          </a:xfrm>
        </p:spPr>
        <p:txBody>
          <a:bodyPr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	Навесное оборудование силовых высоковольтных трансформаторов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35-500 </a:t>
            </a:r>
            <a:r>
              <a:rPr lang="ru-RU" dirty="0" err="1" smtClean="0">
                <a:solidFill>
                  <a:schemeClr val="bg1">
                    <a:lumMod val="50000"/>
                  </a:schemeClr>
                </a:solidFill>
              </a:rPr>
              <a:t>кВ.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 для систем: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marL="0" indent="0">
              <a:buClr>
                <a:srgbClr val="0070C0"/>
              </a:buClr>
              <a:buNone/>
            </a:pPr>
            <a:endParaRPr lang="ru-RU" sz="19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Clr>
                <a:srgbClr val="0070C0"/>
              </a:buClr>
              <a:buNone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	защиты</a:t>
            </a:r>
            <a:endParaRPr lang="ru-RU" sz="19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Clr>
                <a:srgbClr val="0070C0"/>
              </a:buClr>
              <a:buNone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	сигнализации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контроля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управления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75655"/>
            <a:ext cx="1268257" cy="94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504" y="3719683"/>
            <a:ext cx="221584" cy="16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476" y="4316131"/>
            <a:ext cx="221584" cy="16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504" y="4891121"/>
            <a:ext cx="221584" cy="16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476" y="5517232"/>
            <a:ext cx="221584" cy="16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104" y="2564904"/>
            <a:ext cx="4298896" cy="429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7540783" y="283211"/>
            <a:ext cx="1440160" cy="1204093"/>
            <a:chOff x="7540783" y="283211"/>
            <a:chExt cx="1440160" cy="1204093"/>
          </a:xfrm>
        </p:grpSpPr>
        <p:pic>
          <p:nvPicPr>
            <p:cNvPr id="19" name="Picture 9" descr="http://мигэнергоремонт.рф/gallery_gen/cc142a40f2d41e23e0cd6cdd69911c29_220x117.70114942529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283211"/>
              <a:ext cx="1329055" cy="677206"/>
            </a:xfrm>
            <a:prstGeom prst="rect">
              <a:avLst/>
            </a:prstGeom>
            <a:noFill/>
            <a:extLst/>
          </p:spPr>
        </p:pic>
        <p:pic>
          <p:nvPicPr>
            <p:cNvPr id="22" name="Picture 7" descr="C:\Users\Lider2\Desktop\3fd9e94b-e8d5-47ab-981a-b2cc90cb1c87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783" y="1057560"/>
              <a:ext cx="1440160" cy="429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9482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Производство </a:t>
            </a:r>
            <a:r>
              <a:rPr lang="ru-RU" sz="3200" b="1" i="1" dirty="0">
                <a:solidFill>
                  <a:srgbClr val="0070C0"/>
                </a:solidFill>
              </a:rPr>
              <a:t>и </a:t>
            </a:r>
            <a:r>
              <a:rPr lang="ru-RU" sz="3200" b="1" i="1" dirty="0" smtClean="0">
                <a:solidFill>
                  <a:srgbClr val="0070C0"/>
                </a:solidFill>
              </a:rPr>
              <a:t>поставка</a:t>
            </a:r>
            <a:r>
              <a:rPr lang="en-US" sz="3200" b="1" i="1" dirty="0" smtClean="0">
                <a:solidFill>
                  <a:srgbClr val="0070C0"/>
                </a:solidFill>
              </a:rPr>
              <a:t> </a:t>
            </a:r>
            <a:r>
              <a:rPr lang="ru-RU" sz="3200" b="1" i="1" dirty="0" smtClean="0">
                <a:solidFill>
                  <a:srgbClr val="0070C0"/>
                </a:solidFill>
              </a:rPr>
              <a:t/>
            </a:r>
            <a:br>
              <a:rPr lang="ru-RU" sz="3200" b="1" i="1" dirty="0" smtClean="0">
                <a:solidFill>
                  <a:srgbClr val="0070C0"/>
                </a:solidFill>
              </a:rPr>
            </a:br>
            <a:r>
              <a:rPr lang="ru-RU" sz="3200" b="1" i="1" dirty="0" smtClean="0">
                <a:solidFill>
                  <a:srgbClr val="0070C0"/>
                </a:solidFill>
              </a:rPr>
              <a:t>компонентов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644916" cy="4525963"/>
          </a:xfrm>
        </p:spPr>
        <p:txBody>
          <a:bodyPr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ru-RU" dirty="0" err="1">
                <a:solidFill>
                  <a:schemeClr val="bg1">
                    <a:lumMod val="50000"/>
                  </a:schemeClr>
                </a:solidFill>
              </a:rPr>
              <a:t>Маслоуказатели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типа МС-1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МС-2 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  <a:hlinkClick r:id="rId4" action="ppaction://hlinkfile"/>
              </a:rPr>
              <a:t>(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hlinkClick r:id="rId4" action="ppaction://hlinkfile"/>
              </a:rPr>
              <a:t>референции)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Clr>
                <a:srgbClr val="0070C0"/>
              </a:buClr>
              <a:buNone/>
            </a:pPr>
            <a:endParaRPr lang="ru-RU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Clr>
                <a:srgbClr val="0070C0"/>
              </a:buClr>
              <a:buNone/>
            </a:pPr>
            <a:endParaRPr lang="ru-RU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Clr>
                <a:srgbClr val="0070C0"/>
              </a:buClr>
              <a:buNone/>
            </a:pP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75655"/>
            <a:ext cx="1268257" cy="94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4919008"/>
            <a:ext cx="5135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	Изготовлено 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и отгружено, ед.: </a:t>
            </a:r>
          </a:p>
          <a:p>
            <a:r>
              <a:rPr lang="ru-RU" sz="9600" dirty="0" smtClean="0">
                <a:solidFill>
                  <a:srgbClr val="0070C0"/>
                </a:solidFill>
              </a:rPr>
              <a:t>	1 693</a:t>
            </a:r>
            <a:endParaRPr lang="ru-RU" sz="9600" dirty="0">
              <a:solidFill>
                <a:srgbClr val="0070C0"/>
              </a:solidFill>
            </a:endParaRPr>
          </a:p>
        </p:txBody>
      </p:sp>
      <p:pic>
        <p:nvPicPr>
          <p:cNvPr id="1028" name="Picture 4" descr="C:\Users\Lider2\Desktop\МС-1_(без_фона)-transform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511" y="2181595"/>
            <a:ext cx="3491880" cy="467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7540783" y="283211"/>
            <a:ext cx="1440160" cy="1204093"/>
            <a:chOff x="7540783" y="283211"/>
            <a:chExt cx="1440160" cy="1204093"/>
          </a:xfrm>
        </p:grpSpPr>
        <p:pic>
          <p:nvPicPr>
            <p:cNvPr id="12" name="Picture 9" descr="http://мигэнергоремонт.рф/gallery_gen/cc142a40f2d41e23e0cd6cdd69911c29_220x117.70114942529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283211"/>
              <a:ext cx="1329055" cy="677206"/>
            </a:xfrm>
            <a:prstGeom prst="rect">
              <a:avLst/>
            </a:prstGeom>
            <a:noFill/>
            <a:extLst/>
          </p:spPr>
        </p:pic>
        <p:pic>
          <p:nvPicPr>
            <p:cNvPr id="13" name="Picture 7" descr="C:\Users\Lider2\Desktop\3fd9e94b-e8d5-47ab-981a-b2cc90cb1c87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783" y="1057560"/>
              <a:ext cx="1440160" cy="429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8091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Производство </a:t>
            </a:r>
            <a:r>
              <a:rPr lang="ru-RU" sz="3200" b="1" i="1" dirty="0">
                <a:solidFill>
                  <a:srgbClr val="0070C0"/>
                </a:solidFill>
              </a:rPr>
              <a:t>и </a:t>
            </a:r>
            <a:r>
              <a:rPr lang="ru-RU" sz="3200" b="1" i="1" dirty="0" smtClean="0">
                <a:solidFill>
                  <a:srgbClr val="0070C0"/>
                </a:solidFill>
              </a:rPr>
              <a:t>поставка</a:t>
            </a:r>
            <a:r>
              <a:rPr lang="en-US" sz="3200" b="1" i="1" dirty="0" smtClean="0">
                <a:solidFill>
                  <a:srgbClr val="0070C0"/>
                </a:solidFill>
              </a:rPr>
              <a:t> </a:t>
            </a:r>
            <a:r>
              <a:rPr lang="ru-RU" sz="3200" b="1" i="1" dirty="0" smtClean="0">
                <a:solidFill>
                  <a:srgbClr val="0070C0"/>
                </a:solidFill>
              </a:rPr>
              <a:t/>
            </a:r>
            <a:br>
              <a:rPr lang="ru-RU" sz="3200" b="1" i="1" dirty="0" smtClean="0">
                <a:solidFill>
                  <a:srgbClr val="0070C0"/>
                </a:solidFill>
              </a:rPr>
            </a:br>
            <a:r>
              <a:rPr lang="ru-RU" sz="3200" b="1" i="1" dirty="0" smtClean="0">
                <a:solidFill>
                  <a:srgbClr val="0070C0"/>
                </a:solidFill>
              </a:rPr>
              <a:t>компонентов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644916" cy="4525963"/>
          </a:xfrm>
        </p:spPr>
        <p:txBody>
          <a:bodyPr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Затворы </a:t>
            </a:r>
            <a:r>
              <a:rPr lang="ru-RU" dirty="0" err="1" smtClean="0">
                <a:solidFill>
                  <a:schemeClr val="bg1">
                    <a:lumMod val="50000"/>
                  </a:schemeClr>
                </a:solidFill>
              </a:rPr>
              <a:t>дископоворотные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 типа ЗПД-50 (80, 100, 125, 150, 200)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hlinkClick r:id="rId4" action="ppaction://hlinkfile"/>
              </a:rPr>
              <a:t> </a:t>
            </a:r>
            <a:endParaRPr lang="ru-RU" dirty="0" smtClean="0">
              <a:solidFill>
                <a:schemeClr val="bg1">
                  <a:lumMod val="50000"/>
                </a:schemeClr>
              </a:solidFill>
              <a:hlinkClick r:id="rId4" action="ppaction://hlinkfile"/>
            </a:endParaRPr>
          </a:p>
          <a:p>
            <a:pPr marL="0" indent="0">
              <a:buClr>
                <a:srgbClr val="0070C0"/>
              </a:buClr>
              <a:buNone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  <a:hlinkClick r:id="rId5" action="ppaction://hlinkfile"/>
              </a:rPr>
              <a:t>(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hlinkClick r:id="rId5" action="ppaction://hlinkfile"/>
              </a:rPr>
              <a:t>референции)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Clr>
                <a:srgbClr val="0070C0"/>
              </a:buClr>
              <a:buNone/>
            </a:pPr>
            <a:endParaRPr lang="ru-RU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Clr>
                <a:srgbClr val="0070C0"/>
              </a:buClr>
              <a:buNone/>
            </a:pPr>
            <a:endParaRPr lang="ru-RU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Clr>
                <a:srgbClr val="0070C0"/>
              </a:buClr>
              <a:buNone/>
            </a:pP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Clr>
                <a:srgbClr val="0070C0"/>
              </a:buClr>
              <a:buNone/>
            </a:pP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75655"/>
            <a:ext cx="1268257" cy="94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0" y="4919008"/>
            <a:ext cx="5135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	Изготовлено 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и отгружено, ед.: </a:t>
            </a:r>
          </a:p>
          <a:p>
            <a:r>
              <a:rPr lang="ru-RU" sz="9600" dirty="0" smtClean="0">
                <a:solidFill>
                  <a:srgbClr val="0070C0"/>
                </a:solidFill>
              </a:rPr>
              <a:t>	21 813</a:t>
            </a:r>
            <a:endParaRPr lang="ru-RU" sz="9600" dirty="0">
              <a:solidFill>
                <a:srgbClr val="0070C0"/>
              </a:solidFill>
            </a:endParaRPr>
          </a:p>
        </p:txBody>
      </p:sp>
      <p:pic>
        <p:nvPicPr>
          <p:cNvPr id="2050" name="Picture 2" descr="C:\Users\Lider2\Desktop\ЗПД-transforme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374" y="2420888"/>
            <a:ext cx="4051626" cy="329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7540783" y="283211"/>
            <a:ext cx="1440160" cy="1204093"/>
            <a:chOff x="7540783" y="283211"/>
            <a:chExt cx="1440160" cy="1204093"/>
          </a:xfrm>
        </p:grpSpPr>
        <p:pic>
          <p:nvPicPr>
            <p:cNvPr id="11" name="Picture 9" descr="http://мигэнергоремонт.рф/gallery_gen/cc142a40f2d41e23e0cd6cdd69911c29_220x117.70114942529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283211"/>
              <a:ext cx="1329055" cy="677206"/>
            </a:xfrm>
            <a:prstGeom prst="rect">
              <a:avLst/>
            </a:prstGeom>
            <a:noFill/>
            <a:extLst/>
          </p:spPr>
        </p:pic>
        <p:pic>
          <p:nvPicPr>
            <p:cNvPr id="12" name="Picture 7" descr="C:\Users\Lider2\Desktop\3fd9e94b-e8d5-47ab-981a-b2cc90cb1c87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783" y="1057560"/>
              <a:ext cx="1440160" cy="429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4512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Производство </a:t>
            </a:r>
            <a:r>
              <a:rPr lang="ru-RU" sz="3200" b="1" i="1" dirty="0">
                <a:solidFill>
                  <a:srgbClr val="0070C0"/>
                </a:solidFill>
              </a:rPr>
              <a:t>и </a:t>
            </a:r>
            <a:r>
              <a:rPr lang="ru-RU" sz="3200" b="1" i="1" dirty="0" smtClean="0">
                <a:solidFill>
                  <a:srgbClr val="0070C0"/>
                </a:solidFill>
              </a:rPr>
              <a:t>поставка</a:t>
            </a:r>
            <a:r>
              <a:rPr lang="en-US" sz="3200" b="1" i="1" dirty="0" smtClean="0">
                <a:solidFill>
                  <a:srgbClr val="0070C0"/>
                </a:solidFill>
              </a:rPr>
              <a:t> </a:t>
            </a:r>
            <a:r>
              <a:rPr lang="ru-RU" sz="3200" b="1" i="1" dirty="0" smtClean="0">
                <a:solidFill>
                  <a:srgbClr val="0070C0"/>
                </a:solidFill>
              </a:rPr>
              <a:t/>
            </a:r>
            <a:br>
              <a:rPr lang="ru-RU" sz="3200" b="1" i="1" dirty="0" smtClean="0">
                <a:solidFill>
                  <a:srgbClr val="0070C0"/>
                </a:solidFill>
              </a:rPr>
            </a:br>
            <a:r>
              <a:rPr lang="ru-RU" sz="3200" b="1" i="1" dirty="0" smtClean="0">
                <a:solidFill>
                  <a:srgbClr val="0070C0"/>
                </a:solidFill>
              </a:rPr>
              <a:t>компонентов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644916" cy="4525963"/>
          </a:xfrm>
        </p:spPr>
        <p:txBody>
          <a:bodyPr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Реле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защиты: газовое РГТ, струйное РСТ – 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аналоги реле Бухгольца (ФРГ)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р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еле типа РЗТ (Украина)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  <a:hlinkClick r:id="rId4" action="ppaction://hlinkfile"/>
              </a:rPr>
              <a:t>(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hlinkClick r:id="rId4" action="ppaction://hlinkfile"/>
              </a:rPr>
              <a:t>референции)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Clr>
                <a:srgbClr val="0070C0"/>
              </a:buClr>
              <a:buNone/>
            </a:pP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75655"/>
            <a:ext cx="1268257" cy="94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4919008"/>
            <a:ext cx="5135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	Изготовлено 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и отгружено, ед.: </a:t>
            </a:r>
          </a:p>
          <a:p>
            <a:r>
              <a:rPr lang="ru-RU" sz="9600" dirty="0" smtClean="0">
                <a:solidFill>
                  <a:srgbClr val="0070C0"/>
                </a:solidFill>
              </a:rPr>
              <a:t>	1 726</a:t>
            </a:r>
            <a:endParaRPr lang="ru-RU" sz="9600" dirty="0">
              <a:solidFill>
                <a:srgbClr val="0070C0"/>
              </a:solidFill>
            </a:endParaRPr>
          </a:p>
        </p:txBody>
      </p:sp>
      <p:pic>
        <p:nvPicPr>
          <p:cNvPr id="3074" name="Picture 2" descr="C:\Users\Lider2\Desktop\РГТ-ic5e71Ns--transform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348880"/>
            <a:ext cx="2841223" cy="42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7540783" y="283211"/>
            <a:ext cx="1440160" cy="1204093"/>
            <a:chOff x="7540783" y="283211"/>
            <a:chExt cx="1440160" cy="1204093"/>
          </a:xfrm>
        </p:grpSpPr>
        <p:pic>
          <p:nvPicPr>
            <p:cNvPr id="11" name="Picture 9" descr="http://мигэнергоремонт.рф/gallery_gen/cc142a40f2d41e23e0cd6cdd69911c29_220x117.70114942529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283211"/>
              <a:ext cx="1329055" cy="677206"/>
            </a:xfrm>
            <a:prstGeom prst="rect">
              <a:avLst/>
            </a:prstGeom>
            <a:noFill/>
            <a:extLst/>
          </p:spPr>
        </p:pic>
        <p:pic>
          <p:nvPicPr>
            <p:cNvPr id="12" name="Picture 7" descr="C:\Users\Lider2\Desktop\3fd9e94b-e8d5-47ab-981a-b2cc90cb1c87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783" y="1057560"/>
              <a:ext cx="1440160" cy="429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1426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6663</TotalTime>
  <Words>1868</Words>
  <Application>Microsoft Office PowerPoint</Application>
  <PresentationFormat>Экран (4:3)</PresentationFormat>
  <Paragraphs>432</Paragraphs>
  <Slides>44</Slides>
  <Notes>36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44</vt:i4>
      </vt:variant>
    </vt:vector>
  </HeadingPairs>
  <TitlesOfParts>
    <vt:vector size="51" baseType="lpstr"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ЛИДЕР-ЭНЕРГО (LE LLS) Уверенность в каждом элементе.</vt:lpstr>
      <vt:lpstr>Руководящий принцип</vt:lpstr>
      <vt:lpstr>Партнеры и ушедшие бренды</vt:lpstr>
      <vt:lpstr>Группа компаний и направлений</vt:lpstr>
      <vt:lpstr>Производственная основа</vt:lpstr>
      <vt:lpstr>Производство и поставка  компонентов</vt:lpstr>
      <vt:lpstr>Производство и поставка  компонентов</vt:lpstr>
      <vt:lpstr>Производство и поставка  компонентов</vt:lpstr>
      <vt:lpstr>Производство и поставка  компонентов</vt:lpstr>
      <vt:lpstr>Производство и поставка  компонентов</vt:lpstr>
      <vt:lpstr>Производство и поставка  компонентов</vt:lpstr>
      <vt:lpstr>Производство и поставка  компонентов</vt:lpstr>
      <vt:lpstr>Производство и поставка  компонентов</vt:lpstr>
      <vt:lpstr>Производство и поставка  компонентов</vt:lpstr>
      <vt:lpstr>Поставка отечественных  компонентов</vt:lpstr>
      <vt:lpstr>Поставка отечественных  компонентов</vt:lpstr>
      <vt:lpstr>Презентация PowerPoint</vt:lpstr>
      <vt:lpstr>HUAMING</vt:lpstr>
      <vt:lpstr>HUAMING</vt:lpstr>
      <vt:lpstr>   HUAMING  Переключающие устройства </vt:lpstr>
      <vt:lpstr>   HUAMING  Переключающие устройства </vt:lpstr>
      <vt:lpstr>   HUAMING  Переключающие устройства </vt:lpstr>
      <vt:lpstr>   HUAMING  Переключающие устройства </vt:lpstr>
      <vt:lpstr>   HUAMING  Переключающие устройства </vt:lpstr>
      <vt:lpstr>   HUAMING  Моторные привода </vt:lpstr>
      <vt:lpstr>HUAMING Комплектация  для РПН и моторных приводов</vt:lpstr>
      <vt:lpstr>HUAMING  Ключевые Заказчики</vt:lpstr>
      <vt:lpstr>Презентация PowerPoint</vt:lpstr>
      <vt:lpstr>Bushing(Beijing)HV Electric Co Ltd</vt:lpstr>
      <vt:lpstr>Bushing(Beijing)HV Electric Co Ltd Profile</vt:lpstr>
      <vt:lpstr>Bushing(Beijing)HV Electric Co Ltd Product</vt:lpstr>
      <vt:lpstr>Bushing(Beijing)HV Electric Co Ltd Technology</vt:lpstr>
      <vt:lpstr>Bushing(Beijing)HV Electric Co Ltd Сборочный цех</vt:lpstr>
      <vt:lpstr>Bushing(Beijing)HV Electric Co Ltd Базовые конструкции</vt:lpstr>
      <vt:lpstr>Bushing(Beijing)HV Electric Co Ltd Испытательный центр</vt:lpstr>
      <vt:lpstr>Bushing(Beijing)HV Electric Co Ltd Кейс критических температур</vt:lpstr>
      <vt:lpstr>Bushing(Beijing)HV Electric Co Ltd Знаковые Заказчики</vt:lpstr>
      <vt:lpstr>Bushing(Beijing)HV Electric Co Ltd География поставок по миру</vt:lpstr>
      <vt:lpstr>Презентация PowerPoint</vt:lpstr>
      <vt:lpstr>Восстановление и модернизация  старых моторных приводов</vt:lpstr>
      <vt:lpstr>Восстановление и модернизация  старых моторных приводов</vt:lpstr>
      <vt:lpstr>Восстановление и модернизация  старых моторных приводов</vt:lpstr>
      <vt:lpstr>Отзывы и рекомендации (2022)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Lider2</dc:creator>
  <cp:lastModifiedBy>Lider2</cp:lastModifiedBy>
  <cp:revision>248</cp:revision>
  <dcterms:created xsi:type="dcterms:W3CDTF">2023-03-20T09:04:45Z</dcterms:created>
  <dcterms:modified xsi:type="dcterms:W3CDTF">2023-12-06T12:13:10Z</dcterms:modified>
</cp:coreProperties>
</file>